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314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4EA"/>
    <a:srgbClr val="B2C3EA"/>
    <a:srgbClr val="AED6EE"/>
    <a:srgbClr val="B0DEEC"/>
    <a:srgbClr val="ACD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405" autoAdjust="0"/>
  </p:normalViewPr>
  <p:slideViewPr>
    <p:cSldViewPr snapToGrid="0">
      <p:cViewPr varScale="1">
        <p:scale>
          <a:sx n="86" d="100"/>
          <a:sy n="86" d="100"/>
        </p:scale>
        <p:origin x="44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8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E4C0-547D-408B-9967-5A8979C16DB9}" type="datetimeFigureOut">
              <a:rPr lang="en-US" smtClean="0"/>
              <a:t>1/2/2017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8D218-18D5-4C1B-AA36-C85DE7659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5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eographic.com/adventure/trips/americas-best-adventures/hike-big-cypres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File:Everglades_National_Park_cypress.jpg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ammamrealty.com/?ad_listing=6-acres-of-agricultural-land-is-for-sal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nthedemo.com/tv-show?tmsID=SH01266518000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ffdistrict12.org/?zone=/unionactive/view_page.cfm&amp;page=U2ES2E20Virgin20Island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ammamrealty.com/?ad_listing=6-acres-of-agricultural-land-is-for-sal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eographic.com/adventure/trips/americas-best-adventures/hike-big-cypress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File:Everglades_National_Park_cypress.jpg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geographic.com/adventure/trips/americas-best-adventures/hike-big-cypres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File:Everglades_National_Park_cypress.jpg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an_Antonio_Missions_National_Historical_Park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hikercentral.com/parks/samo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an_Antonio_Missions_National_Historical_Park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graceamazing.wordpress.com/2008/09/07/victory-mojav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8D218-18D5-4C1B-AA36-C85DE76596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54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www.nationalgeographic.com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>
                <a:hlinkClick r:id="rId4"/>
              </a:rPr>
              <a:t>http://en.wikipedia.org/wiki/File:Everglades_National_Park_cypress.jpg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99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www.khammamrealty.com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85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onthedemo.com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Conservation</a:t>
            </a:r>
            <a:r>
              <a:rPr lang="en-US" baseline="0" dirty="0" smtClean="0"/>
              <a:t> Fund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36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www.iaffdistrict12.org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18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www.khammamrealty.com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85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www.nationalgeographic.com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>
                <a:hlinkClick r:id="rId4"/>
              </a:rPr>
              <a:t>http://en.wikipedia.org/wiki/File:Everglades_National_Park_cypress.jpg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99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www.nationalgeographic.com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>
                <a:hlinkClick r:id="rId4"/>
              </a:rPr>
              <a:t>http://en.wikipedia.org/wiki/File:Everglades_National_Park_cypress.jpg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99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www.hikercentral.com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7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en.wikipedia.org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graceamazing.wordpress.com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b="0" i="0" u="sng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B8EEF-4B1B-4F84-B12E-4E28490425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7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827" y="148966"/>
            <a:ext cx="9144000" cy="15240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0432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1062" y="2303204"/>
            <a:ext cx="9144000" cy="374661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0" y="1707891"/>
            <a:ext cx="12145532" cy="51435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03410" y="6307110"/>
            <a:ext cx="4424737" cy="320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14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14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14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https://www1.udel.edu/lock-down/ocm-graphics/internal/UDPrimaryLogo2945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1" y="6238875"/>
            <a:ext cx="1121963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4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7" y="110425"/>
            <a:ext cx="10661073" cy="77585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27" y="1100403"/>
            <a:ext cx="10661073" cy="5076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42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902456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594"/>
            <a:ext cx="10515600" cy="54451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-2630" y="652758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1141368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4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053"/>
            <a:ext cx="10515600" cy="595456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853179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2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9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4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930400" y="6245225"/>
            <a:ext cx="2540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70E7F7-4B0D-406E-B713-7A24CCF82D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4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1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29.jpeg"/><Relationship Id="rId3" Type="http://schemas.openxmlformats.org/officeDocument/2006/relationships/image" Target="../media/image36.jpeg"/><Relationship Id="rId7" Type="http://schemas.openxmlformats.org/officeDocument/2006/relationships/image" Target="../media/image31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11" Type="http://schemas.openxmlformats.org/officeDocument/2006/relationships/image" Target="../media/image27.jpeg"/><Relationship Id="rId5" Type="http://schemas.openxmlformats.org/officeDocument/2006/relationships/image" Target="../media/image33.jpeg"/><Relationship Id="rId15" Type="http://schemas.openxmlformats.org/officeDocument/2006/relationships/image" Target="../media/image38.jpeg"/><Relationship Id="rId10" Type="http://schemas.openxmlformats.org/officeDocument/2006/relationships/image" Target="../media/image26.jpeg"/><Relationship Id="rId4" Type="http://schemas.openxmlformats.org/officeDocument/2006/relationships/image" Target="../media/image32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55765" y="2046941"/>
            <a:ext cx="5565181" cy="3911699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6000" b="1" dirty="0" smtClean="0"/>
              <a:t>APEC 100</a:t>
            </a:r>
            <a:br>
              <a:rPr lang="en-US" sz="6000" b="1" dirty="0" smtClean="0"/>
            </a:br>
            <a:r>
              <a:rPr lang="en-US" sz="6000" b="1" dirty="0" smtClean="0"/>
              <a:t>Sustainable Development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8199" y="643341"/>
            <a:ext cx="11980334" cy="17630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cap="small" dirty="0" smtClean="0"/>
              <a:t>Cost Effective Conservation</a:t>
            </a:r>
            <a:endParaRPr lang="en-US" sz="3600" b="1" dirty="0" smtClean="0"/>
          </a:p>
        </p:txBody>
      </p:sp>
      <p:pic>
        <p:nvPicPr>
          <p:cNvPr id="2" name="Picture 2" descr="C:\Documents and Settings\messer\My Documents\Cropper Captures\CropperCapture[3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2323" y="2356936"/>
            <a:ext cx="3899073" cy="3909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19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27667" y="105835"/>
            <a:ext cx="10661650" cy="774700"/>
          </a:xfrm>
        </p:spPr>
        <p:txBody>
          <a:bodyPr/>
          <a:lstStyle/>
          <a:p>
            <a:pPr algn="ctr"/>
            <a:r>
              <a:rPr lang="en-US" dirty="0" smtClean="0"/>
              <a:t>Zion, Utah – 146,598 acres (1919)</a:t>
            </a:r>
            <a:endParaRPr lang="en-US" dirty="0"/>
          </a:p>
        </p:txBody>
      </p:sp>
      <p:pic>
        <p:nvPicPr>
          <p:cNvPr id="22530" name="Picture 2" descr="File:Zion angels landing view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63" y="1054100"/>
            <a:ext cx="7214207" cy="55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5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7500" y="111125"/>
            <a:ext cx="9074150" cy="1010708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Hawaii Volcanoes, Hawaii</a:t>
            </a:r>
            <a:br>
              <a:rPr lang="en-US" sz="4000" dirty="0" smtClean="0"/>
            </a:br>
            <a:r>
              <a:rPr lang="en-US" sz="4000" dirty="0" smtClean="0"/>
              <a:t>323,431 acres (1916)</a:t>
            </a:r>
            <a:endParaRPr lang="en-US" sz="4000" dirty="0"/>
          </a:p>
        </p:txBody>
      </p:sp>
      <p:pic>
        <p:nvPicPr>
          <p:cNvPr id="26626" name="Picture 2" descr="File:Puu Oo cropped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354666"/>
            <a:ext cx="10181167" cy="52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18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7329" y="96306"/>
            <a:ext cx="11091333" cy="17663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Yellowstone </a:t>
            </a:r>
            <a:br>
              <a:rPr lang="en-US" dirty="0" smtClean="0"/>
            </a:br>
            <a:r>
              <a:rPr lang="en-US" dirty="0" smtClean="0"/>
              <a:t>Wyoming, Montana, Idaho </a:t>
            </a:r>
            <a:br>
              <a:rPr lang="en-US" dirty="0" smtClean="0"/>
            </a:br>
            <a:r>
              <a:rPr lang="en-US" dirty="0" smtClean="0"/>
              <a:t>2,219,791 acres (1872)</a:t>
            </a:r>
            <a:endParaRPr lang="en-US" dirty="0"/>
          </a:p>
        </p:txBody>
      </p:sp>
      <p:pic>
        <p:nvPicPr>
          <p:cNvPr id="4" name="Picture 2" descr="http://media.away.com/away/images/firehole-river----yellowstone-np---michael-lewis---national-geographic---getty-723295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9" y="1943099"/>
            <a:ext cx="11432303" cy="463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5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2166" y="0"/>
            <a:ext cx="11789833" cy="1417638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Grand Canyon, Arizona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1,217,403 acres (1919)</a:t>
            </a:r>
            <a:endParaRPr lang="en-US" dirty="0"/>
          </a:p>
        </p:txBody>
      </p:sp>
      <p:pic>
        <p:nvPicPr>
          <p:cNvPr id="25602" name="Picture 2" descr="File:USA 09847 Grand Canyon Luca Galuzzi 2007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84" y="1524000"/>
            <a:ext cx="1026795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6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45166" y="111125"/>
            <a:ext cx="9116483" cy="105304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Rocky Mountain, Colorado </a:t>
            </a:r>
            <a:br>
              <a:rPr lang="en-US" dirty="0" smtClean="0"/>
            </a:br>
            <a:r>
              <a:rPr lang="en-US" dirty="0" smtClean="0"/>
              <a:t>265,828 acres (1915)</a:t>
            </a:r>
            <a:endParaRPr lang="en-US" dirty="0"/>
          </a:p>
        </p:txBody>
      </p:sp>
      <p:pic>
        <p:nvPicPr>
          <p:cNvPr id="4" name="Picture 6" descr="http://www.desktopas.com/files/2013/07/Big-Horn-Ram-Rocky-Mountain-National-Park-Colorado-wallpaper-1600-x-1200-%C2%B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35" y="1241425"/>
            <a:ext cx="7488767" cy="561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2166" y="111125"/>
            <a:ext cx="8989483" cy="111654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Everglades, Florida</a:t>
            </a:r>
            <a:br>
              <a:rPr lang="en-US" dirty="0" smtClean="0"/>
            </a:br>
            <a:r>
              <a:rPr lang="en-US" dirty="0" smtClean="0"/>
              <a:t>1,508,538 acres (1934)</a:t>
            </a:r>
            <a:endParaRPr lang="en-US" dirty="0"/>
          </a:p>
        </p:txBody>
      </p:sp>
      <p:pic>
        <p:nvPicPr>
          <p:cNvPr id="6146" name="Picture 2" descr="http://upload.wikimedia.org/wikipedia/commons/6/68/Everglades_National_Park_cypress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430866"/>
            <a:ext cx="10536767" cy="526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9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33500" y="111124"/>
            <a:ext cx="9328150" cy="109537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Biscayne, Florida </a:t>
            </a:r>
            <a:br>
              <a:rPr lang="en-US" dirty="0" smtClean="0"/>
            </a:br>
            <a:r>
              <a:rPr lang="en-US" dirty="0" smtClean="0"/>
              <a:t>172,924 acres (1980)</a:t>
            </a:r>
            <a:endParaRPr lang="en-US" dirty="0"/>
          </a:p>
        </p:txBody>
      </p:sp>
      <p:pic>
        <p:nvPicPr>
          <p:cNvPr id="24578" name="Picture 2" descr="File:Biscayne NP snorkeling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65" y="1452032"/>
            <a:ext cx="9800167" cy="524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8500" y="0"/>
            <a:ext cx="10661650" cy="118004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U.S. Virgin Islands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14,689 acres (1956)</a:t>
            </a:r>
            <a:endParaRPr lang="en-US" dirty="0"/>
          </a:p>
        </p:txBody>
      </p:sp>
      <p:pic>
        <p:nvPicPr>
          <p:cNvPr id="28674" name="Picture 2" descr="http://www.iaffdistrict12.org/images/url_0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1452033"/>
            <a:ext cx="10474905" cy="52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5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Autofit/>
          </a:bodyPr>
          <a:lstStyle/>
          <a:p>
            <a:r>
              <a:rPr lang="en-US" sz="4400" cap="small" dirty="0" smtClean="0"/>
              <a:t>Heritage of America’s </a:t>
            </a:r>
            <a:r>
              <a:rPr lang="en-US" sz="4400" cap="small" dirty="0"/>
              <a:t>Best </a:t>
            </a:r>
            <a:r>
              <a:rPr lang="en-US" sz="4400" cap="small" dirty="0" smtClean="0"/>
              <a:t>Idea</a:t>
            </a:r>
            <a:endParaRPr lang="en-US" sz="4400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066800"/>
            <a:ext cx="11176000" cy="1752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/>
              <a:t>Inspiring </a:t>
            </a:r>
            <a:r>
              <a:rPr lang="en-US" sz="3000" dirty="0" smtClean="0"/>
              <a:t>Landscapes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/>
              <a:t>Preservation of Magnificent </a:t>
            </a:r>
            <a:r>
              <a:rPr lang="en-US" sz="3000" dirty="0"/>
              <a:t>Flora and </a:t>
            </a:r>
            <a:r>
              <a:rPr lang="en-US" sz="3000" dirty="0" smtClean="0"/>
              <a:t>Fauna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i="1" dirty="0" smtClean="0"/>
              <a:t>Promotion of a selection </a:t>
            </a:r>
            <a:r>
              <a:rPr lang="en-US" sz="3000" i="1" dirty="0"/>
              <a:t>system that ignores </a:t>
            </a:r>
            <a:r>
              <a:rPr lang="en-US" sz="3000" i="1" dirty="0" smtClean="0"/>
              <a:t>opportunity costs.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Bluff Lak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8233" y="2779402"/>
            <a:ext cx="8839200" cy="397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880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67" y="274638"/>
            <a:ext cx="11307233" cy="1706562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National Park Service - Federal Land Acquisition</a:t>
            </a:r>
            <a:br>
              <a:rPr lang="en-US" sz="3600" dirty="0" smtClean="0"/>
            </a:br>
            <a:r>
              <a:rPr lang="en-US" sz="3600" dirty="0" smtClean="0"/>
              <a:t>FY2012 National Priority List</a:t>
            </a:r>
            <a:br>
              <a:rPr lang="en-US" sz="3600" dirty="0" smtClean="0"/>
            </a:br>
            <a:r>
              <a:rPr lang="en-US" sz="3200" i="1" dirty="0"/>
              <a:t>34 projects, ~93,000 acres, ~$110 million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i="1" dirty="0" smtClean="0"/>
              <a:t>(Thank you to Will Allen and The Conservation Fund for pointing out example)</a:t>
            </a:r>
            <a:br>
              <a:rPr lang="en-US" sz="1800" i="1" dirty="0" smtClean="0"/>
            </a:b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08000" y="5486400"/>
            <a:ext cx="5386917" cy="639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000" dirty="0" smtClean="0"/>
              <a:t>Big Cypress National Preserve, Florida </a:t>
            </a:r>
          </a:p>
          <a:p>
            <a:pPr algn="ctr"/>
            <a:r>
              <a:rPr lang="en-US" sz="2000" dirty="0" smtClean="0"/>
              <a:t>(43,000 acres, $5,500,000)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299201" y="5410200"/>
            <a:ext cx="5389033" cy="639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000" dirty="0" smtClean="0"/>
              <a:t>Everglades, National Park, Florida </a:t>
            </a:r>
          </a:p>
          <a:p>
            <a:pPr algn="ctr"/>
            <a:r>
              <a:rPr lang="en-US" sz="2000" dirty="0" smtClean="0"/>
              <a:t>(477 acres, $25,000,000)</a:t>
            </a:r>
            <a:endParaRPr lang="en-US" sz="2000" dirty="0"/>
          </a:p>
        </p:txBody>
      </p:sp>
      <p:pic>
        <p:nvPicPr>
          <p:cNvPr id="1026" name="Picture 2" descr="http://images.nationalgeographic.com/wpf/media-live/photos/000/237/cache/slosh-big-cypress_23766_600x45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133601"/>
            <a:ext cx="5386917" cy="303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Everglades National Park cypress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133600"/>
            <a:ext cx="579482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02400" y="6248401"/>
            <a:ext cx="497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/>
              <a:t>$52,370 per acre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34998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kcts9.org/sites/default/files/imagecache/618x350/homepage-slides/ar_natpark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2" y="1219200"/>
            <a:ext cx="11660776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35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1136"/>
            <a:ext cx="10972800" cy="1545695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National Park Service </a:t>
            </a:r>
            <a:br>
              <a:rPr lang="en-US" dirty="0" smtClean="0"/>
            </a:br>
            <a:r>
              <a:rPr lang="en-US" dirty="0" smtClean="0"/>
              <a:t>Federal Land Acquisition</a:t>
            </a:r>
            <a:br>
              <a:rPr lang="en-US" dirty="0" smtClean="0"/>
            </a:br>
            <a:r>
              <a:rPr lang="en-US" dirty="0" smtClean="0"/>
              <a:t>FY2012 National Priority List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08000" y="5486400"/>
            <a:ext cx="5386917" cy="6397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/>
              <a:t>Big Cypress National Preserve, Florida </a:t>
            </a:r>
          </a:p>
          <a:p>
            <a:pPr algn="ctr"/>
            <a:r>
              <a:rPr lang="en-US" dirty="0" smtClean="0"/>
              <a:t>(43,000 acres, $5,500,000)</a:t>
            </a:r>
            <a:endParaRPr lang="en-US" dirty="0"/>
          </a:p>
        </p:txBody>
      </p:sp>
      <p:pic>
        <p:nvPicPr>
          <p:cNvPr id="1026" name="Picture 2" descr="http://images.nationalgeographic.com/wpf/media-live/photos/000/237/cache/slosh-big-cypress_23766_600x45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133601"/>
            <a:ext cx="5386917" cy="303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3200" dirty="0" smtClean="0"/>
              <a:t>What projects could have been funded for that $25,000,000?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42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9200" y="1524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projects could have been funded for that $25,000,000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8337502"/>
              </p:ext>
            </p:extLst>
          </p:nvPr>
        </p:nvGraphicFramePr>
        <p:xfrm>
          <a:off x="508001" y="1371600"/>
          <a:ext cx="1137919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1117600"/>
                <a:gridCol w="1219200"/>
                <a:gridCol w="3375377"/>
                <a:gridCol w="1158992"/>
                <a:gridCol w="1053629"/>
              </a:tblGrid>
              <a:tr h="4194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Acres</a:t>
                      </a:r>
                      <a:endParaRPr lang="en-US" dirty="0"/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Acres</a:t>
                      </a:r>
                      <a:endParaRPr lang="en-US" dirty="0"/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855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Petrified Forest, AZ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26,496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$5.5m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Acadia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, 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$3.0m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San Antonio Missions,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TX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$1.2m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City of Rocks, 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878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$2m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Santa Monica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Mts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, CA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$3.0m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Appalachian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Trail, VT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1,081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$1.8m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2" name="Picture 4" descr="PAINTED DESERT BADLAN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133600"/>
            <a:ext cx="1905000" cy="107632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upload.wikimedia.org/wikipedia/commons/e/e2/Mission_San_Jos%C3%A9_San_Antoni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2" y="3645375"/>
            <a:ext cx="1904999" cy="10715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hikercentral.com/parks/samo/pi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5181601"/>
            <a:ext cx="2133600" cy="106679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-Schoodic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2116329"/>
            <a:ext cx="1905000" cy="1066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encrypted-tbn3.gstatic.com/images?q=tbn:ANd9GcRWf2PPJQLXay-H3YDoEIX2T1h7f90CUkAgbncWD3OeZfz2Bz1tXdWo8RZ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118"/>
          <a:stretch/>
        </p:blipFill>
        <p:spPr bwMode="auto">
          <a:xfrm>
            <a:off x="7002005" y="3629501"/>
            <a:ext cx="1938795" cy="10874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0" descr="data:image/jpeg;base64,/9j/4AAQSkZJRgABAQAAAQABAAD/2wCEAAkGBhQSERUUExMWFBUWGBgaGBgYGCAcGhodHRsfHB4bHiAcHCYeHBsjHBwYHy8gJCcpLC0tGB8xNTAqNSYrLCkBCQoKDgwOGg8PGiokHyQsLCwsLCwsLCwsLSwsLCwsLywsLCwpLCwsLCwsLCwsLCwsLCwsKiwsLCwsLCwsLCwsLP/AABEIAQMAwgMBIgACEQEDEQH/xAAbAAACAgMBAAAAAAAAAAAAAAAEBQMGAAECB//EAEQQAAIBAgUCBAQDBQUGBQUAAAECEQMhAAQSMUEFURMiYXEGMoGRQqGxFCNSwfBictHh8QcVM4KSsjRDY6PSJFNUc+L/xAAZAQACAwEAAAAAAAAAAAAAAAACAwABBAX/xAAyEQACAgEDAQQJBAIDAAAAAAAAAQIRIQMSMUEEUWHwEyIycYGRobHhUsHR8RQjM0Jy/9oADAMBAAIRAxEAPwC6tSenUAeqTp530kwB81wDvYcWw3y1WoKRCaTaRUuGYTfjcfbErZPxabBVCMLqxAPpO0BrcHtiKplqtKmWRwV8oW3mI23mL29e98ZIxw5XjwEU0UP46ytQim7IYgy9gDOsbDYSVHucWf4YyIo5mhCafEyoA2IJDFiRfkGY9cKPifNHN0KwJg0aQcjj/ihjeP4QB9Thp8Ju1YZBzbw6VRLzPlAWZm8wMa9JR9GkvPIcaovc40046xo3GIMF1XputfMALnfjHif+0jL6M9UQMWVQkT20CB9JgfTHvC1NamPUfXHhfxowfPZg7Rx7AA4qNLgCkNKGWZumZKCyqKljvLS5gAbbb4sXUGavkXVhGgagotOlwSQCZgWie+E/SMwjUcpTaVWkdW9pAkmJ3JafZsMeuaKNCqrupV1VkJPmBMjy6rybWPZtgMcvU1bni8X9/r+BTdsJ6ETWrtpXUmjLoxkqAAgeRtJBYj3vxig/7RKYXqZVQWVEp77ct2uIaZxcfgzJCnllDGGuW3MybDceWBt3PEY8/wDjSrUq5/NFJTT4dPbkIimxn8U3v74Ps84z1JJdPtwFGmy75P4Q/wDp0rVGZKjh3hFnTMkfKCYmJgG0xjWa6KtGHZ21qAzDSI1HzEWN1gtbcxiwZsPSSiNWgiPKoYhRoIMGDtaxF+IuAJ1nJqXJFTSoKqWcHQTcbkBbXBX0uQYjJP1vWgq+IuSXcSZPrFHMVaepCiCi6sF+UMzr5oA4YA/btiw9H6ZSDGpTJcSbsLxp27wDP2jFf+HOmpUzFZdIgLEENeXJmSb7Az6iO+Lbl+jLTeUJCncTbHX0JzlFSlX7jYbnlm+qdRFGnrCiPpYd7wOZ3GKVmD4y6n1mmR30NUZjBMD5RJ3t3tZsX7NZVHQqwBXtit9e6YoKsqG0m7REARz37+vfGbtl+1HoVqJ8lEpJWetXeUlRTpAyCNKgktbeSV7zPOkwVXz6FSpUFxrLMS0Mw9oNhNrfSBjMrS0GuxAbxKrMVWBb8FyIlTJj1PfA+ccMrGmGVeQn0Cg2B1HzSJ/EBfbHL1tVTl6r6JGeTt4EHxLT0UHOpZ8oAG8DRexIO83M+/NLpVLGRJtGLh8XBlU0yAT5Zv8ALZTBJIJgxNt8VRaMLvAsd9yBx98dbscWoZ6v9kadNUi51um1GTKrTErUKpqAgFxMxJk6RfUJU6rbTi0/D+WelrqkU/EUMCEAZSx1QY0i6swibgKQCATiuFm/c09yAp1AtqMjjhRBjSIvJJvAs2X6qaUBSTYeYi633Am4g33EX9+U5NPcnS7zNxlDuj8X19IkIxgSbX9bNF/TGYqjozEt+0BdV4NQyJvBjnGYzf5Op+v7i/SvvPQs1S0U5psRYjeQLWsBtjjqVRaLUkvUGmdJbkQFkczJjsR9ps7lago1NTj+EKsAXgDYdztziNMsr1WDuAi01W5uCxMgEm1lX747vo6VRVGzIqz+VV0zhLKwNC0MZAh4GxkggiPX1xnwNnQ9PKD+FKw/MfyOO1ylM5jMguIKIIfTfyuv6kdjhX8BQaeVYMrHW6n08im/0/ljVpOvPgFE9HeoACTsN8DJ1AMPIQfQ7j6dsd52uqr5tjzx9cLqVB9H7pkbtO4Md/yviSk08FybvAp6j16oruq2IJkDtuWv6foceS/Fan9ur8EG+mCPkWRa2+/1x6p1bLFKlOWBLnQQYkgybTudx7sMeS9afRm8wGMwxXVB9BJHB2mecY+zSbnJu/LFwT3Oy20czpo5SEUgiGbciQAVg7XEzt7Rjj4qzzwEJU6n02EzpX5jEfKGN+5OIsrn2qUMqqL8hYBhadJkjvcC/wDngXrdVlbJU0A1IWJHZmdYnsBpgDgRgNkZSVrv+7/j6kpNl+q5UU0SmhFrKigm0R9/sBBPBOPM8vQNTNrTVQS9bzgwCRMySOe1uNsXbJeKmp3Ys+ljIuqADZPSwljvvHA89+B8uKmfpgiYDPfYsFMSObsT9BjPpacalN9EAknk9KpZqtVZaegNZmDM5IUMB2gmNSkqTueIWOTlahpCmXVkWBfUoOm8lmBMAWF9mbfh5lsnTZk1MFJ+RYiRJEdpJ4wp+McylQ/seXFMOBNZp0rTQC8xYkg/oObDDR3abbdV57/uTa65F3wUz181V8JtFEQGqAkliN0QkCxm7RIA4nHps6Rvb1xVOhZdEpwjBVpEgSsQLxGxN583ecEZnqJNmeV/hXc2+9zbb7Y0R7YtOFV7vz+BkZUhj1TqhS2lSBuG9cUfqfVjUqzMQAJtt2je8DDbqdRQ86DJgeHtFh2tP052wppT4shVSdUKQGm2kwTN4sJjnHK1tR6mo7la8+4TNuTEeRVneqqmqVJHmU+ZbEkDnzEi59D3ntx4JqQYdCGRADHnQD3vBtFyW5xNl64KureUs7HUSLxdPMYMyNX2t2gr1AQNUNBME6bXk+YmQTG4PGHOUarw+f8AJVrgqHxZnW1sji5J1T3B/wAu2K+3y/b9PbDTr2upmK6ql0DtpO4UESZn5RO7E4XaW03Hv9v6++O3owjCCUTVFJLBc+loapohUl2UMkXJ8gYrOxsR2PY4sfQsg1dorNUUmd2GmQdgWmDtsZ+xwg+GMsS+RIErprEK1gfDCzBBBEMY39gRE3Z8tS8o82XLSCIDxwNBJIgXgb3MiMcnVhGFW+rx4X5syuFcjbKdAimgamNQVQYUETF4PN+cZgc9QrCy1KmkWHlTbjnGsV/ldmWKZe+BY+s1QgDH5VdGYRPPH64HOZps1YsJuCNwQAgE9xedu4wdnXDk04Esv4uxkTb0visfDuU0UdVZXZ/EZSYLQQeYvxBjHV1XON1VD5WQ53qlNalYONYPgm4jyrfiLRiv/B/VBTbLqWUaWqFgVI/AtxFztZY49cWFMt+0V6q0wNJURKxa48vp7/xHaMUP4TrgZ2l4gA0NUJBuT5WWB6kiYjGeE5puXRJP6ALddnpea6g9ZZXS9OzLqhWAn5oDDy9iYMx64jyHU2oXALAgSNRabGwnZtjvtwd8E5OoJeoqrr2VdWkqOxMETeCRMTbcyuz/AE8BXfQQZmVmA1xMgCLkEgb/AHwh9ob9ZMniMc9Xp16Z8yq8SraTIMgg6TeJgxInHhfUa3i1aztuarEjePN8s8gRH0x6wudX8ChNJOpS3BAYxqJuSFgRHfc48SfNwWJM6mJ33kzJ+/rjT2WTd2Hpuz0HJVAMrQZB5lLg+oJjZZNrRt7nA3VirdQpmbAIbWuCW++2BOlljkFamW1mppXtuTa+8i/EAX7c9Gg52pD61p6wCYEgDSsc2BH/AE4H2d0r43fcDvfvLX1fPsuUr3EGk+kcyVIseCBG55xSPgFGfPeUxCNztG35k4tPxHXUZV4/ENIveSRM8iQZ7HFW+E8w1J3KLrqVBpX+yAbtxz3sI+6NBXoTr3AQzBl06z1qpRVEnXVcslJZOpYI89jEG5E2j0Bg7JI2VpRCK1QHW+vVWcsSSbG62tBbmbm67pGU8CoXeKlZrltRtIgKO94uNwdgIw96gtVljwaYCqRLC8QPLYib8ydicJnqacYOMM/v+PAm5JUiL9hdIJrFdR8qm/EgsRYSTz2+zTI51qTRUVg38SKII2kgXA/ScKW6lmKdFzpWNNwImI3mSN5mLzgLJ/FVRDcXDcGR5ZkDgyAbkd++MVtNNWvPv/gWpJDXrGbYeYM7QSfMNx6xta0DGdPYeH4j0WkktJJYgE6yQABO8XI7YzqfVKeYpF0WGIk6h5ZuP4rcenphJmM2rZas4Uqvg1PDAJKzFiTsTMmB672wUIty+PnkvqOP9m1B6mSSvVUFndtM30qDEie5BY7kzfYYb9V+GKTBmUMahJbvJ4B7Dnv64i+EtVPI5emRtSQkjmVk7cmTPrPvh1ls0GEqdI7/AOo2xt9Jp6jcIrCx/RoaTweE9CKas8XDafCrKl4gnYG8xO4vf74raKCCTYD1n8oxZfgVddXME6WBo1WIMnUfKFAj1JYnsDwcVrJsI/x2vjrxeWg0egdAyrvSyAW0tmFXe7AmfQbfli8VegVKYJeohgiSwBDT6RtNtOKL8KdJZ2yKu0U3XMPTKm4KkajGwOo+9z6Y9DzOVOVpAgmqJ8xYFoH9nSSRAtFz5ZxyO0aEZettyrd3VZb/ACZ5QTzXmwD/AHOndR6ea3541iJsxVn/AI7/APS/8jGNYzejl+n6/kUNOqddUVVdXLwjG3li4kXHP15thX0f4qamrIulj4rvewVSe5a30wPlOmJKF/MpE3uJKiQBq+b3B2BGF+WpaHrhlUrrbTp+YXmGuN5AJgXIthj1tRv2qDc5d496d8Tn9pdhR1a0SFBkqUBv7GfyxTPhfN006i5YxIrT6E1GBAuIgkgfbBy9XZarujBIQRqJ1EEzC7kn6iw3wk6Oy/tVU7sS+oRqF2YkxyPr2xo0tSajLdnAcZOmevZbqVK0MsbaZuCZtBn9f0xhzhedOlbbtfgcTHbvii5LLmxACMNi3M7iLxEbSbtthlmaa0oWxdogLqYyTMXtJEmJ49bY1NvjHnzgFajYVm6a061NqmhxVBUlVEyLoTxBAbfsO+PEDRWT6M0mPU7djyOO0DHsGfKMmnz0agWZceXWo2sJjj/XHltGkpq1Q0KAz+sXIC/12x0exyXrV4D9F5Y86DUIygK8MzHtaQTBwJ8JqgOaap5I/ZxqHCuzB95mAuJekIamV0gqsuwEyD8oPAvAJO3OOaXQC1QXBRZmWGl5ggeViZ5vxN74L0kI7lN8v6ANpXZ313PvUpEqhGXJ0rUcwahFxpG5Ud9pG/Zt8Gg00qNpnyqszBlRJ24M798L/iPV4SLK2awXYWgQO18MPg7Nv4RUlfnMyLm0Xji245G+FS1K7PugqyC3/rtFjDAiSHLQbCSsRyLgttbeRtbBGRyAchpWNMQ3pttBEi/viOnVUwNUNO2oH6bTtBgd/pibJIyE3YtutoUg+pMbzY94xzW93tJIT7zH6WwWXIUcnUAfowAuB7e2FHUunoqQCokiSIMj3jYSb/2Zju8zDiojJsTv5efYD859sIMjl1UVGbRUINgb6rSDaQeBeRY4rS093svJW1A7Z0KnkdgVB/F5SSN/1xqvniKTI0aGENAkNxce35HA+dzlI6/IpO40gLB9I9L/AExF1ZGYqukqs8EX2ItzZjhkdCmr7yRjxksfS+t1yqlWApoFGn0BIE8xA/I4Zdf+JlpUHKEhxTYqJ3Oixi9pi884HyOYpAhiJIBMQAxjnaANz/Rwj+MOor4FQACWKqCD/aE22uB/nhcNPdqRceG14f2HG7wxR/s5rGlRzbU6ZqShpkgwVGknt5vw4plKiRS3EiI72HH9WjHo/wAB19GWaFLKWNkUmCBpJj2BE8wO4x54tOKYlrxP6/lvjuaE1LU1K70aoO2y+fA+WCt04nUDUOdLkOYUgqFgTA8q3iATMzi3Zv4xakzoVNRVMeJuYG5I+Xv5rb7c4826LnhTGTNwyVKpJm0EAgD239zi5pn1NQEEOpLSrT5iRabXvH3xh7Tbmk3Sz92I1JO6s6brDsSfFYTeIFp43H6DGYHfqIkxl0A+p/Ob++MxmUY/q+om13j2hV8tOTBbQFF/xA2mO4I9cJMzmjRrVR/GV+X5bTO3eTseAPUcjOMUQqVI8hW/mGnaRB/iN/TAuZ1GqGO8ExFwZvE29fTAzahNpd7Lm6bR30mnRbN1QaZJalSbQVIhpbUTcm4VSIwlrMKfUCEUHUzkQbRbjYgFvpH3LVv39RzLfuVm+5Vzff8AtfQnC93H7UwtYDe5vG3cnb6Y2Qk23/5/YZF8+4tVM67u1Oy7Hc39rXjttjl9TkEOtzdbyPuSD724wAlSwJW49gPzMYlp15FlI0zvufX12G2MUd3KXn5ikGdQqszgPqqAARcxeRBt5djyTcY8yzikV60m5qVJ9tR/S+PQaGaBa7GJuACWsJ2Jg25x5/n2UZqqf/VqBZM/i9d5jHT7Hy3VGjR5GNPLO9BSjBGVm2F5NvwySYHbbDzoHSmXLDXUDVXqrybhjG7EWAjj3IwkHUNFNAFH45MkTefeO/24wxp5pygEEHyXuCRafNPl23vvitTdeUqsk7XIP8QWZQLka5gjTaNjued8OvhrIhqK6iATcMAZsf1EN9/XFW67Wdqg7gR92/Pi+LD0jMsKNMFhsY7bm+3zbffvg5q9FWiS/wCMtdLpDaQwWQJYyfQ/KTEkce994wpYVzZDIsQC2kkbSYMbg9u2DE6i/hKrlCjHbcjSQdtVpAHpf7Q1X1NUNKQ2mIXccwNXc/8AdjG4Rxtx78+fmKx0Ac3QqeJFVGIldPHFtokG3m7AY3m+sUyCJK1BaB6zeQQOSTYmfeSN1IOxY16jOSULMCLQqbwLfNpHFj74HynTwCfDfUOGg32kXsfNyI2NsOdxRTVHdGoWRgArW3LEmx+cAmxgx98d9SSayFQGVQRve5HbvCyLyRg2nlB4ba2UbWJ3kgQukTO5+nGAc248dQpOiACQDc973GMvpZza46lWxzlxUPyqDqBEEiI2t+UXjbFf+KqkIiFRL1CZkMfLKkAg7S199sEVM+QwF9QNjMWA7jsCCMJOqlQ1NZEKCZFh5mnjaww7s0P9qbYemvWLB0ap4CIQogAmLckkmY8pPr3xRmUlWaYv9+w/rt64umWGkgeYLBkzCyfT27zik5hLtfyhzbabn8hb74d2F3Ob7/5Yeg7lJjXo1ZNNPUDCvVYniAiwCMWup1RCgCqVUQbgwebCLc7m9p7Cp/DZedSzFMsfeQP8O+GfVM6SD85vwCNt/WJ/ne2K7T60tlX/AGDrc0NBnKZvqo3/ALB/+OMxXv2kcqftjeF+hE+jH1Nx+z0oBLQIa8iGG54sCL9xibP1ScxSqA+QBw69hbSQe9ux+wgiZfMAZdNTWBcX+WQxvuPXf7YC6rnioJ0qfQAc8jkD1thk4NzdLv8AqPmnuwFZjOzmPIFKwbxptKwbmJ3+2FPU0jOjw4HlH0AEkbC9iAdr84m6fm1NYEyrFbMRJJkWETG424G/GF/Uc4xzYZifkQGbEAl1v6DthmlGpVXQuC9b4D3LUw2oSyme/wBdj7kGPyxImXZ2hWI9WFjuY3naffCqt531INQMTB9jEfzx1laFadVSQqzct6W3MkWi04TDSTd38AIxTYbRc95bluRHAFo2tf74qdQDxnv/AOY9z/eP54sSsLsLkkAdz5W9QSfKL4q6J++c7jU5PoZsL++NulBxbHwjTDcw7FCFF4MH7kn+WLDmM1TJEIaYhImQT5TqYd11LHAvbnFeqsYhvxbAbxbtF51bTxg287rEqSBbYmJG1pMe/vgNdWl8StXhEedzB8So67AARwLQZm9pP1w+yubHhICs6UBGwI8on8XPH9DFVzNQywI8rHcbbz+mCFtdAD5QGBJIIM8bDYbdtxzNXS3xin0JONpIv3T8/QtSfyu3maSCxBjY8RH0PfAGd6eS50sqecBQHuREHcWJPfc/TCDpVGpS01H1+HeCt9jJBJDRt2vbBLfE0vMExE3YBuJIMR9p+uM8oyXs5rz55FNVwP26YApnS3LSTrW0RAGoAwe3PGE37c8+GCFAGldSkSB6iViYAmNsNctmqdUaVYAgfMCSyyZIhpmYifTEeZplbrULbbm/G3c4yvV3erJefkBuvDEj9UJDDX5hb6/6YjXqU1XVQSV9L7cxscFZjJMZfTEld4WZMd5Jv2wqy1PRVcMNpJvAPsTb0/ljSoRlF0s/0EkqGbOzHUFFuxvtexwFmqYOYQRbSlvqd7xiGpWgsAGJBB3N/wBLX2xCrtrJniwB5i/thujpOMk/AZpxz8BnTzdEOwCqrTc3Bk+pF8IHmGETpZpP/MB/XvjRqEMVnURY8wYuOZA/ljkggxxJn/T6YfoaXo22Hpw2sdfDObAZg8BdIm30Fj3njDuv1pCuhI0jYABV9tjAOKhSJ01LXKjYwfnHO354ny4CKpqEgbhJIPBvEYzdp7NGc91/AVrQTdjF83Vkx4Ef/tP81xmK3VyNMsT4zCSbTt6b4zFf4ke9fJ/yL9Cu/wCjG3Uc14eXpFlFWXqmWUHTdYA45kf5YGOZ1yzaveQTvtA9uYHrhuhVKMMnimnUIEbXUHgxxHI9DhZWzbupWBSEgtpYkwDYb7e0D0G2NbyzRLLCKGaCMtyCJAU9jfmwFsDZrQayl2L/ACDe/wAzeUfefriPL0VN9R8rSWNyT6X/AO6MdZzLo7qFgGVkiJngk4kaUlRI1uQ2pkqQAu0SWEE2Mdrek4xcwpY6WFrQbgGL3mL7+2Alz4RjBM8ARuLGIknGj1VnldBEfwiL7x9f5++FbXusBJ2M8uqT5iJB/iMc8jaJ49hhHlCvnMfMWj0kyD/XfG6FcOxN3N5O5B+izaPyxmWTSokEau9r2/LbDtNNXY7SR2rgkavmRGg2vJ+nE39fTHdeqZmQDFue+9p4/LAqUGNQnSdJKieI3PpxjtXCfhBBEGYvM+oxJR4JMhzFZioC3mZHeJ/X+eG9WkQTNQwQFm4jTPptJI2nbCr9kK6SRZiCNjI3mxMb7GCI2wVSpLYIyAkyRUJ723A0gg7H8sSb4RUmNaVMKZDyBMk3G4n1j3v7YhzmcRaLsFBDRfVxqba5IEQYvfAlXrKMARpVxM83tMEdyCf584V5rPAKF83mUBiBKm3IEfSZjC4QFxQblutEaURVUmAGXczNjvbbbucORnG8QK7AjtE/eR6flinijexWI9e+G6M1RCBVI9Y3PMAGd/XjFzhHoXKKHGezfiMJvEebYe8Dn1thWATWeSWBX+IW2G38/XGlrMFAklNiTIJtHuAB78bYEr5siSq6gdpuZnba/vAwMYNeyUk+gWzlXhRKzAE8RE2iePbEtKlU1zEGRYCZ9Rtxx+mAsvnGuWEQBsLib8XsccZ/O+G51GbA8m0bXwyKldDI3Y/yuWprUI0MSZM1GWJAjYRc9htGE2dpgVHj5dZgi1r4JyyVQSTrA07iCLi58pEXnjj2wPm6gLWnc+knfn+uMVpJqbdk0+SGk0alI1SoMXJgEH8IJ7cYlfLCo8oxcj5lNyCYgXhj7Qca6ey+L5rAhhxyJw8bMhdJAQhR5TMxyLAWGB1Z7ZA6jyAL0hI2H9fTGYNatJkrSk+4/IGBjMB/v6NefiStQmTLgI6XbS9NoZZsUImItcb+2Ic50BIlFYNqBJUiGI7iy3Hvzhz08Al516ylNipiDcgQ1yPqMT+DCnUyhZEGZI1XI4Xa3v74tydqu4XNu0VGl0St5gEJIvb3He2OavSCGppURxJAI4HrIWCB74t9Y1GJgBY/ENM22MT+R79sR0cslTSKpWQdUzeBtyRc2uO+DjN2rJGecleRWVpamYVmAMATEX7n67b4Pr1qoBAGoQJtAJsB5hJJ3O+C6+RfWwYDzAwNYYoBGkWA9dhzjlskiCWZjxpUGbTwDIO3fCn4lWgQvVMhl0wPMdQv6ExEenfCDIuSo1mSoi/bForZNpNoBEkNAI9QJJ23nCTI5Bw0OpRYB83lnfbVbtth2l1sdpYsCGcYsE+WzGw3ExO8z7dsME1eHp8NtQDGQ34e7CTEcWxYTk1WkhlRpkbht4PaB+HaMR5jLM1NxIkxewvEQZjce9x9wc7ltoW526oqzOWqhdOwiFPzQCZud9vtg1uiRvSZtuQAJ+ur0n/TDPKdFRNLuxXTqEwfm7zpB774YkCDpcqWi2mxHNogGSAYmexOJOWaRJyt+qVJ/hpih/dMIMzaYi9xJ+m364Vp0qop8kyTi8Zigo0xUEahq1GB6iDsYmxAPFsBZ+hTZT5Wn07+xE+n1xITadMvSlmmLMnTpEMCpBMXFg0cySOZi2N5ieAZjgjj39P0xpartYAzJ35998MKGUB3AUDfcyewvERa5xWU8lyi45YrqVajnT4dgDYn8wbRc74myNaoxM0006QfKY3tAm02k39cMKNBtNgSl4DEED6X9LKL+vMAq02B8o8u+owASe6iPXF3jgW34C+siR8hsQLXBn1N59D64UdXMOG3EKd5+k97be1sWpqKghlDnyjVpnSdxfy3J9+BhdX6SHanE6RurG6778k+uGabVhwlk5pFgogq3lB0l1n3vc+3phfWebknVqv7ybfphhSUK3nDRfaCdvUR+eB80gmBMTIncd5i3OL0+WMg8siC+azFS1gd7EGR+YGJa9YiC7gr2USF9xtvzMWGIiDqWDF4E8GbH0w1o5UmFm8kMqjfULm4E+8XnE1OQdTkRrn6EXRz6iI/XGYtJy5Fv3v1UT+Qj7WxmB3oXvQfWKrV0k6gVZPIAYvIsNhJI2xwvUJUaaLHTe53F5E8/wDL+eN0+h1oMValDTEeRCrg7wAS4t3jb7d9Qp1VpqFzCAliqmVBU7kSalzE2F/bAtcFcqjdXMVqSahT0qSJgeIAYMR5vKbjeNsKKvXKxqU18yrJLQPmItsxgH68+mI6FGsj/ulasQQHZa2l5Im41FQYi5kxxgrN5LVo11V0AmBUYBxq2AJ0+IZ7xvilGnyVSR3l845MglSSfPIgRGwE+0YzK9Q1mozis/mtpJOoC2wmBPaMTdK8LLhmeKu3hkKQ0epBKH6YLy+dWsCTRcKh4ED1J1GGP059cSkVgErB2OimWpyb6VBW4BuytEW9PbHKUMykkIGSwJY6bCflk2mfQneMM1qQWYXW0liZv6CQscTa52wKlOoxJ8YwfMA4EDmNYgLBG4nB0XdBGXotCrpVJAO8/QbT/O21scVaeZLgNEXFjcgbFQGgETctOAcxkK9RwxqA0rg+G2omxO+kj9B64aVWoLYZmG7sSVB7zNwPQxgWgTE6ZTBUnVqa5APm7i95A44tjdPKUS/nYknYhwCY7slgb7b4Ay/VC6N4sAMIAQgE3gMNflNz/FjR6pTpqtI02YyBJRAf7ohrt6yOL4mHksYVs4l9NVwFYBkuSGH4iwJLrsDE7X2wIuVnWZQlm3J3neVmI5/1vG2fpFwgLUCpEPEFu4N9QM8knb64zqmfgMC9N9IiPKZG4sTqkg/MCRYiRind4LTd4BM7S0SuoTF4EenI/lhQ2eNMwJYwADp1FfYAEzhrQJcREkQLzI9r42IpkNoMi9j/AIgxjS1ayb3G45OKOTq6vFdASsSBKgDaxjcCdiN4xLSCLqlVTTJJGlzG5hS0nj7XGCkz9SJYmZmRce3yAm3BPGNZTODTrMxPnlfKYmBchtUXOkwYxlu3RgfJDSpl9LU3UJclVFzHYSASd4E7GMRZYBnBHikkfMFMT7RHYTgnqAoAFEqga9MqV17NPmMmb94tgBFVqipUVSHjRUGnSzbhQBLCINxbv2xNjvBVMKq1FFixU+p5B3778YTZtJqGCG5kCOBxNoOGdDpJAqipqi4WFOqxvAKkldjI78WwuGXVd6ihiLAgrqEcat+30wzTTTyM0nUgGq113F5PrB/rfFlOZWpBkIYvDC8QTBBubi2K5na5BggWMj1En6YYPQDrqHkkgEIImOedJkxsMFqB63QcBKP8a/U1AfrffG8KAWH/AOWfUFCD7S04zCah4fT+TPtXmi09Myz1nOsOCrnSZUAqNuLg7iBJBvhvVCaSoOscjysSex1YEJpsppVFbSTqAE6gAZkAQ8GPzj32vSaAA8IgqPwgbkjY6gftI9sOqlgsJUQIVUp01W1wBH/KkaRgNurELFKkWpgrBVZ1dzAAsJ2wyy+XqBQWWQNlLDVb/ltHocSvTBUuUCgcEiG9/MoI98U1uVogL0fN6kaqlPw9y6lSryLTAWSSoETuCMAmqlZW81Sj5rhgpB81/K0k37YYJnBICtTSbhlmoCQbq+kgD21YHr5wA+EmYHjEWARQTaZggSObN9cUk3WSI1l+mgkf8NlG4VFBkGxiPedtsdZrLi/hGmkWJqW2neLx9YwvzvWqoQLUoENx+8uY/ui/sBjqt8QSqip4aoPnFUxf8MEeaJgyQP54q/EgWlHUJcURoUgGzXtGjkCPSb+l0eZyulmc0GJDAqVrHUB34hSbXItg3N1aQQDLrRdzuinUpA7eeALRMH2wdT6nlxCtVQVCBKCY7QFkgD/LFZ6lCSqyatTB/EMW8oIOwiZDCLTO0YyotMCzLxIEK4ExK3jTMbie+GOf6NQaPNADAgLAp94I0mPaB74AzuSSW0JTPl2B1yBeAJAB32E7XMRgKaZCGvVUAjSVAIILBIb08waSLGZIwL1LVqAhSp+QWAW4keUBSNxEWj1wA+b8VNCUYIKCLx/CAwM2IPOk2vtg7J0XVgrjzKIBuQLzaRsJgcXw2CyadKDvITkaBEAjTPOw/nfE1ReSIgTJBsP4pmI/LE7mBLAwYFjefQRYYIoZg6tKrCqJJ3JPEz95HYe2GykqofPUSFmRpmCGeRaCjCPaSCJmTaPfHWdyyAmolRkYR5HMg9oHa/cj07kdR6NSQG4FgQxGwNjtEn0O9vfCPqn7kg0qQ/hDDeb7qJ8o8one0YTwZOeBtT6ZRrFqYqFrCYRQqmfVb+g4tONvk6lJQy1KS0wzNCJ5vY+U+5kWviu9HzniMwl1RQCzKQF1c/MRpt6TbiMOcnQzJP8A9OG8NpYsxEg+jFhYjvuNsXxhgNVyZmesVWqs1OmPD1T5XNlsNMieIMQMRZjOVqpFNAaYIuzjWT3XSV8o9e+Juo5qpTDK2WY1oGioNRpn6kwD6TiKlXzDor+JTVmaIqaP5MI797bXwRQBmeoFHalpJdYJY6hIO8KOLdsHdPzVEqratbxcAGY2uCBHH2wXQ6dWlhUNE0j2p62bvcPESefthZ/uZaLtCEO0aNZGktP9oWPsd9sBJJZojaCCr8NUA4tU/wAMZiVaWbgSkn+82MwvZ4efmBZYW62tMyxbWViWB02uDCwJ7x2wszvWg0N4qK+4bwrD0BLSPrjjL9Ry2VJVqtWWO1RQwt2Kjy77TztjWV6blaxqOACjAMWRYcNJJMtJHFgBZb4a2wybpvUMyykmpT3NzpaB3sRhnSyorEFyzqBfUSoJHIuvrO422wmyaU8utQ6cxTkkGoNVwDYyCAN+wwn6tTqiqHp+PB0nUxaS0adRM9rfrbFLHJOR11Gmp1LTzNRaY4YCsB30nVqHtv6418N0XdTWLmpTLHS6UlBIHcOpZRvz+WFCJmKzEeIkkcqt99mUAk+87bYkymRqFvC1qHsTT1EKw+gI2J9cSyyy5YIinxS7XtNMggcAlPJP9QNsKOptlKpgM+oHiVBANwZXSDeBf6Y2MlRJjS9KoPxLVWomrsAGDkn1UcY6zvRqzKGSr51BJQi7C20R+YInnEeSqHNPJKqq1B1Wmo8wZyVI91PlPc/lgL9lpOjuaqyvmCL59BvLCSHM727W9U9Dob/O1HxWaJ0kq622OwjiBP643V6WigBtVGrBZUa08WOxG1uJvgW76EG6U6JKN4yF9vlK67RBtc9gTbEPU6qkAOqMhMDV5lLcFgY0+hGKxWzXmKOXtIZYgjaDMbf44dZWlChqjIaTSo1Eht5jgG3J2viWXtoFalBDSqgxaRe++oWI22+u2JlrxafqLyP0j2xLmqCJKKeZ0yG9jP8AI3tzjjKZ5qerSEYEAeekrQP1vzjRDg6On7KoIVy0XJJnsfuJsPfB1OuDCuZMGIXXA7GLA+uEFZQw+WJAvN55I7ciPzwVTydMDxA5UgECQDG1wSd8L1G3gVq+I1q5SilOJA1+ZUqMFDHuAfMt7cYAr01KGnXy7kJDCRE+gIsYIm08bYkodWbQpaq5E2JVWQ2FoE2nkkc3GGmX6wj+UuwGkkMVG1rLpJJiMLpWZXaK/R+GRVUPTktq/Ek6PRAAAI9e++D818Hbli1UQdKVEDDVv5VI33xrOMtQMpLhtwS2nUBeDElT9PSTg2v1Z0UKpVlIF42mxA2JEnf64idANsCzfWPDKUqdRXJBV1aUWIt3IIjsfphdVpiig8haTJLVPECkeaUMEhp5gYdVPiF1aGppWFgIkMLbEsIO20zhH1N8vUp1GqUBRiRqSFcmbHSFIafWN9hg1bIrBqHxJUSqGZmZGa61UAU+xEHUO5Ee+Cc1XzBqmtSLspgFQp0+UxEED73nCHItTKy9fUq2FP8AEINoDTB5seNxixZPqxUE09VYFbKydzvKzYbb/XFt9C5KgwZuuf4B6ECf+7GYCX4jMXIB5HhPb0/4uMwPrd/0F5Ds90tT82RqII3SPz0j9cT/AAhWenTKVNQRWJU2kfc2vaAPrfCDp/XOpaxTp03CgiXeXTT6My3+hOH9T4pcC9OmXIXSzeUGdgwsQZ227YlUMkmGmvT8RFWr5auoNTcFgxMnn5ZvIJjcRxgnrHSWagNK0qOmNiRAHGwAHuMUD4m6lUq6QtFRrJBKUiWNu+or3sY/niVOt5yjFFEFWkAWXWkWOyyDFvUEnEStZZNlobZhULJTYqQWsyVCCpEldwQTaLiL46zvxHSpVDTWlU1L/wCYSAGm8KYggbHbFWq06mcqqVEVBsFaQqyAWiARHMTvyYwzy/SWdND5iWWYimWCgEwSYvMfS4xOEW40iyUq9FCKtSnprMIDwPcgHi3rgfqHVro1EuXM6dcBBbc3uJjg4puXrVwyrr1hflgWmYkTtt2tOHH7BnKw1ig1ROHsFNvwiJ0z6HAt9ETbQ46r8WV0pwVoNUtqW8FYvyCDis1urOX1VaZpo1hB1KN4j6A27T2xYcjlHIksFqXVgyxtaN9/X8sK1+GXrAomoQ/mLFpLAtO9oALXDQZxE/1EVdQvK1fElD4DAAQNN3WObgyBBEAx+oFSqVGhgWUgFRVEkexsGXmR9cbzHw/4TSXZAJB8wJmBdV5i20jf6yPkq4C2d6ZE3AK3MgwAIM945wUGhuklaJ8lkUWGDKSSbFWt6ExpAPAnEZE8/XkfbHdKu67ohFxcExcclj7fXGjVhTCz6zBB/wA8aUbwlKZ+UefcyAJPud/p+mB6mSZiRIUjfUQIE+0k22vjWXrsGGnUSbCJMnbjm8fX1xvOZqKUEK1QkiSx1j1jVE8bc4GS6Mj4JVr2BFQsFAC6YtNthbtv/LHVXO0FqLp1lp3MKPX5QxmeMJ6RJCl3XTyC6M+4EQTqAI/kcWTpC+MhFIpTCFgwWA3tKnUAe/OMrVM5s8DKrlitMKgYkqSGEbx7ExPoMKaeVqFqMCiKoSdLFkZhAn8TAie4tI9MD5bLqHZf2jw22lliPQliATsZt+uMzr6Kfg1aia5kNUUoDaLOJDAj8N7gTG+JYCQxz2VqMQ1OnoI+aQRJ9DsR63nCrKfD1OoSTUJRoJELBM99z24wXkc9XejoXLU2C21JU0n1Pk1A8mfyxJV6ZmDdQQoFlPlO32P9bYJclcAlToyqrLTamwIINNgRN7j5rzJ77jEfSc9QoIwRVB1XOllvyAWJvvcHHWYp1yvh+E3iW80jbgbk39N4wtzXhU3H7S1QnSARp0U55MlZJ9AcXl4ROSwfs1P/ANIehKWxmKl/vLK8UKxHBlf/AJYzF7X5om1+aLr1XwiQKddWZidVNHIYwOYYwB5ZvefvV16U2YzDk1bJpBJkzBmBJIEH/TnDmn0/T4mvLsFAEhkUq39oQJniPTCml0xgSKGmgt7XNiAZMtJPtGBGUnlBPVmzFOoUpmW0gyZjTJHHIIMgXxvLdfMCm1FnqMJlXCtzNj+H/Ez3wTka3hK1NlMliEZBBve8mZ1Sbbzzhfl64FUnMypuAyoVYiTZ9P12gTOF3mgQoUiauxpkgadZUBv7LBWI8pIuCJnm+AevJmHy486six+6pUZIHGqFOkAXvAsIwZ07oBqMWNQpRLeUVSZhSPlkSQSO+3fDQdSbKakp0KlUSCzaCUGw8sAHta/vg06LumKfg7plKKz1q6KYSLg6QSTYt5ZOnYXEDviz5TqOWUmkMyIaIFNmAHoTJCsSdgVmNrYU9R6UtTLmcsKLFtXkZUJEfMTcHcwDG52wuTJIROWZXqkSFan814MOPIHUqbagDsbEYDemwXkG6tkqdSatB6jhjLqdRYSNiN77yfyxvpXVKlAnwk0JpUaWZjJmfKAPKpAgkr7Xw5yfT6wbxGpMHO7ACRO4MEqb3wBncjXrVCpYC8LGneCRrgyimNMtYni4mc4Di0xr1DM0a7p+7po+m2tfNJ472P3xnTdNRSXXw6y7lDpI7GBbCvM9PrIvysw3JQK4kQCBYgf5e+IchnpjUxc3GpiQSdr9r7iOMSEX0DhC1SYdmakA6mnadNg19zeDsf54H8SnN772HHvfG6rAj5gebNdYHPP+Z+mIFUyRvOx3Im843RWDfFYICY/y4xKciKkT5haZa247CRiY5WD6xjWWo0wCKiah+EAmTwTvAgdxziTdKypOkayPTKbVKpVS1NSIQEyGG2l9QknsR/nZkz4FKV8NBBspmIsZYQAbG+K22XV000670iAToM6R3lgACfU4X5OWaCgYQDa5Ow8tth/pjNLKswzjeS41Mk1QBkh1MAktIIva4PHPvhP1FHpElkUKNoTUAO443k/yxvp/WWRhNNxsFUXmTuZPAv33xYzmQw0xqBm+4wMYqS8RHBUanVVVDU0tqmdNNgC4HJVUEmwFxIEXtg/9vq10SpRqVqcgMAVDLEbMt5n3BwwPU6QcCFJ3EgaZ9J/Fb3wvzPX6VOAEcTYEgmSb7DtFztHfEUmuhfLwC9OzmZRWY0tPzHSSYYcQD5lt3IjkYEy/WMyZMist/Iyn6AFhBMev2wRlvi+kyhdRDsxUagSJtNwNhIHbDF+loSrU0vbzK425vtzwcU/kVK7yjS5m3/hf/b//AKxmDBTYW8/54zDNz8BY7WqLX3/q8YX9UWmApbQIOt2YH8IIXb5jeYnFZTq2Zp0mzK18tURRLUwSbXkB5nVtxP1wvTM5nqDAA6KKkEs7QBIBggR4g5UwNr98TaaIwo9ByNBWhkFMiJDKe/oDyIO+FnUujVazjUSjAhVZYKlZBJIMnaRpnfkb4Wj4UoopZa1bUBGqmSNp8o0XIkm0nBnwxUbzLUruukeVXK62Uck3a1p/vYVSYvHKOPir4dqnLCnQZ6gAAdWJY1L9tljewHbnFd+GurZqg/h6GZSZUMhIBMztBLE9zi8N1cKygBlp7ahdfqDcYgzuZAqLUWqhERpkXJEEG0gzf7Yr0i4IpYBc38RPqenUKIY5QkjiSCxkfljMsSKUUKIaPxBRA5MSLmcMM3lxmqYVkUsCCPPeBuQdJI+0XwPlclUoyQ0qPmgk6QL7FNMibm1sU1ZXIyyVJqlEGvUk7yJp6f7JgjYjnCapSSnUqVaOYBd4kEgyB5QBzvJ9JP0N6jkV1ozUxmFYkmSIAgAGIiPpgbN5ehUhFoFGgww8oXsDeDN49uLSVhxpgTdTqMhAYUsyQ+o/hHmsCLXKwQb3kkYWKatRhrgsPxgaSY7xyL9sEjp5WSQDG5kAiD/XGCqM7KSNW8TebRbff1GH6aN+nBLKBMxScrqJVgO7XHpBaedsH9IRRJah4kAQJIA9bb47TISdvNzY4a5XJxBaQkETEA/1MX7Yd4DveJM7UGudOmR8l4k7/i1afqPpjih0SpUUvTQsBYMoiDyPe+wnE+dPm0jk2v8AlM/YYGOYei4bWxGqSEaSYGkk3uQLd/bFSusEfBmRy1JvMVJYEggny2j7/UYaZrqA0aAAARDEQABHHfjCHPdVADCgNMEk6wAY3JEtffnC3KZ1KhioWHYiPKZ3INiO8YxylKuKRzdRSTtndbOU1aFRiQbMojSZ/L3Fr4a5TrQ0nUCg08sCT9jNsJs9V0NpLofVfMewIIv80b98KatczDMDxAHfaDE/fvi1FvgLZZaczmKdNkPrEwYHe/eD+eOK+fVyY0oCLM154jcQecIaOdCjUSZkjYGPb14wz8ZGWQZWQSWFxsd9wL4FtrkFw7kQr0alTUKVNS5Y3BEkCdrgWBjE3TCtJ1FOmwJ2Cu1x+f3HrggMsAUmBawIBn2Mf5YEripS88sNtwy8WgRA/LFqTfIDbfI6bPVJ/wDDv9BP58++MwoHxA/NZvuMbxe3w8/MXXgNPhvpNF1YrRgHioJMAwLkbfXFirZJSsMNSi8Eatvee2K1luuMT81uJO/5QMP8sC6qzMRIBgfeO5xOeS5NvkzI5RabHyAK5LDSSRM7kfhYiDt3ucFZk0yDrUG15W8facQspEuKg1DhwAIJIi0ETBgmducLE+K6Wglg5A3bcT995xSdKiUFjL77+GVH4ZgAc8kxvjb/AA7l3VNMFlghpm4Mgg9vecRJ8W0THhhqg2gKQQd/xxNu2MzVGlUAanTZHP4g2gr9gQY325xMIlk/UuoPQAglgYsoUne8AkE95vgSl8TULz4x1HUwsLi3BHYWxxqfLqS4FSSfMahViTeIi/07bYqmdziOxqVCymbIBItyIkg8XGKWWHGNl6TriVqVU6SStgqkeISRI0mbE3gHt2wNkenCmh8OpUJYyRVPmmPX22wi6R1sI8imNE/MJBFouDfaZJIw56rm0ZJEa0IZSyzERt3sDtJg4KrYex3QPkssWRUdNdRWInYt2gkggi1iDMWxNlKHmgqTHFxEH+X5Y1X6w+gKyq4qLMqbfS8ggjYwcQ5ZyDq1ETcxuf6j740wTo36d1lUPMrXKMwK6ysjzMbeoixM+vBxHX6lUCwGYLYaeN5mOTPOA8vUWRBmdz/iP8Mbo1mUzqi95JI9jAP2wKncmqAU25NVwD1UDHUdjvb0+8e2BXrFCDLaeNBI3txce9+JwVWyhMkRrH8JF+4gX+gwNm8qVXYgDdTIk+lsHuTG2mJuo5YuxdW8SB8sTUHJkfM9ybrIgbYXhatYiC4A34C/9MAH88WDpvSqdV2asy+RoCQFBi0zEmLbHe9sa6/1Cirqit5h/aZgLbvfSzA8EzzNowqUndcmec80dUc2xy3hMpqVI06gJJH0FjxP1tiut8M1lIPltNms3sbQThnkM9UpPNW6k2NM2jvH6g3w3zlVs0AqK6r82udJIHBB/CfvhEZbLMibgyiuSdQgn+6J2O0DBuU6PWempWIE/ig7bx394xZVyiKjEBRUgEj6c8x64rD5VlZwrFDpUsVYxLTEcxYif8sOU08Do6m7jA96TnDRdNVCDGkuLloE280xI3gT2GCc98S0qiPTAQ8MKh+9tj98UvMVXRhNRrGQSZI7mRiBmXYncz6D78YPYU9JN3Y0CdqqR7D/ABxmE/if+oPtjMXsKqXf9PwOKNc0go+ZRadrf164tnw78V0gpRtShVZpbcAbgx6m0emKbnutLYU7ibs38p7YDTOF4XRLM3mI3349t/vgfRt5aL9HauSLL8U/G4rUQlNWQNUGqdiATpnvwfSwvfCc1nZQSbJTCgCYtJJgbmT95w6y/SaTKFKAg974WdY6S1CNJPhsG3vf02jApp+qilJP1VgE6f1D96rQCII/u2seJ2P/AFYsuQ+KG16btA20+u88e3OFfR+hNXUNUaLEECz+hPHrPth1leh0EqAbvaBJm87X2sTPpOJNx6FajgNM1XqRJXWoMzqAAEEGVg6rEyD6cicJ+nrlsxmClRfD1AxpOlSwi0z80X2vHpizZamxJHl0R2vPM+kR+eF/WqGXRf3tFCALEgBR9f5YXCkDpyrHUWZzoTJX0I6MSCVTV5ioADSdIH3xCKml9DArUQ/KxLQDB32INvtgLMsUKOoOtSbQQPS09jMb/bHFXPO9cuyjVAHIi3ItfiY2jfDtrkjUlKXJazlYAYDytYX5G49L+nrhl0vK62IlQYkajHF4te+K90fxHDOqkx80CY942B74OSvNlUzwLyLTtucMRqrAXmOlacwyaksykkGI537g45q5XzgCZbmZn09d8Q5auq+ZiKhBnciPaZk35FpxmUzRqUzV1AuHIKfwi0QJvfnvgJPbh9Rc3SohzXQKqSzoYIsSLAe/eOBfE1HqGmYYqALCSB7YgrZspfeQQBMAEiDAAjf88AZ51QFqjqAGAKg6mHN1FzFvv74DVi2kL1FhZIMzm0qTrohuQflI+q/N/wAwOBsrUpsVXSEuNStcss/hdNMc7hd9+/ddPEB0GwC/NbUdjHoLc41lGfKVNdUFQVIEadV72neYwckmsBTaawZ1joyoBUyy1Fp7OGNpFgQSdRvbkRtbdI/U6tPSpeUWSoZVMGJ3AkXPc/nizf708QGlVGkOCVNWFgwIKG9xvsNpxVanTqgcgamAJut45BJFpjYjcfYDB37RnTvEixfDbtWliGDKNOsAEOLGDzI7LAxD+0aalXWunUFB1qQPITDRvs33i9sAdH6m+TZv/tNuhH4tpB3G2HmR67+0Ah6RWLggll9iYAB98DNJXJCpYbaEOa6QCofWCjljTGoEgSREi0g2i3sMJ1yDtbT6QD29t8XXN9KopRd2ZAU1HbVuFAAHO6iBjjp/V8qKYnwkI4CgE+oAJI22xcNV1gv0kkriU7/dzfwN9jjMXI/FGU/i/wDbb/DG8M3z7vuTdqfpKVTERien5agIsQcZjMMfJonyWjpbnWBxiX4nGoIDcAGJ94/TGYzGN8mPhiTpzEafM2xPzNxUYd+wAwz+GyWzLFiWIp2JJMTpnfGYzDZcsdqdfcWTOiFUix1rtbDJdvpjMZhaMvQrefoL+2gRYpJHE3ExtjfXMjTQIVRVJLCwjba22NYzDu46Gl/1DMuxRnVSVU+UgHcC8ffGV0AVSLEpJ9++MxmDXJrBMrd74Gzx1V7z8pHbaI2xmMxcv4BlwCdazjUKDPSOhlaAYBgSByCNucI+nZhnUl2LEkEk+2MxmGUA/aCKjkQQYuP0GHNKmCKLG51KJN4BaCBO0+mMxmM+oK1Sy5egpUqVBWIgjjEefA0NYeUGLDGYzGZLBzjzmq0gE7iY+kHBNKowppDOupWJ0sRJieCOScbxmNT4N8l7JBROogkkmotYPJ+aELCfqqn6DCisvmj2/TGYzB6fn5suPAOWOMxmMw8h/9k=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10" descr="http://www.backpacker.com/media/originals/AppalachianTrailVT140toKentPond56798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05" y="5157825"/>
            <a:ext cx="1938795" cy="109057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10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9200" y="1524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projects could have been funded for that $25,000,000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8" name="Picture 8" descr="http://graceamazing.files.wordpress.com/2008/09/mojave-017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3615797"/>
            <a:ext cx="1862137" cy="10461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24777"/>
              </p:ext>
            </p:extLst>
          </p:nvPr>
        </p:nvGraphicFramePr>
        <p:xfrm>
          <a:off x="537635" y="1447802"/>
          <a:ext cx="11379198" cy="497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1117600"/>
                <a:gridCol w="1219200"/>
                <a:gridCol w="3375377"/>
                <a:gridCol w="1158992"/>
                <a:gridCol w="1053629"/>
              </a:tblGrid>
              <a:tr h="3432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Acres</a:t>
                      </a:r>
                      <a:endParaRPr lang="en-US" dirty="0"/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Acres</a:t>
                      </a:r>
                      <a:endParaRPr lang="en-US" dirty="0"/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855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Pecos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Ntl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Hist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Park, NM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$0.8m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Haleakala, HI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156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$0.1m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Saratoga, NY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$3.0m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Mojave,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CA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$0.4m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00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Prince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William Forest, VA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183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$6.0m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AutoShape 10" descr="data:image/jpeg;base64,/9j/4AAQSkZJRgABAQAAAQABAAD/2wCEAAkGBhQSERUUExMWFBUWGBgaGBgYGCAcGhodHRsfHB4bHiAcHCYeHBsjHBwYHy8gJCcpLC0tGB8xNTAqNSYrLCkBCQoKDgwOGg8PGiokHyQsLCwsLCwsLCwsLSwsLCwsLywsLCwpLCwsLCwsLCwsLCwsLCwsKiwsLCwsLCwsLCwsLP/AABEIAQMAwgMBIgACEQEDEQH/xAAbAAACAgMBAAAAAAAAAAAAAAAEBQMGAAECB//EAEQQAAIBAgUCBAQDBQUGBQUAAAECEQMhAAQSMUEFURMiYXEGMoGRQqGxFCNSwfBictHh8QcVM4KSsjRDY6PSJFNUc+L/xAAZAQACAwEAAAAAAAAAAAAAAAACAwABBAX/xAAyEQACAgEDAQQJBAIDAAAAAAAAAQIRIQMSMUEEUWHwEyIycYGRobHhUsHR8RQjM0Jy/9oADAMBAAIRAxEAPwC6tSenUAeqTp530kwB81wDvYcWw3y1WoKRCaTaRUuGYTfjcfbErZPxabBVCMLqxAPpO0BrcHtiKplqtKmWRwV8oW3mI23mL29e98ZIxw5XjwEU0UP46ytQim7IYgy9gDOsbDYSVHucWf4YyIo5mhCafEyoA2IJDFiRfkGY9cKPifNHN0KwJg0aQcjj/ihjeP4QB9Thp8Ju1YZBzbw6VRLzPlAWZm8wMa9JR9GkvPIcaovc40046xo3GIMF1XputfMALnfjHif+0jL6M9UQMWVQkT20CB9JgfTHvC1NamPUfXHhfxowfPZg7Rx7AA4qNLgCkNKGWZumZKCyqKljvLS5gAbbb4sXUGavkXVhGgagotOlwSQCZgWie+E/SMwjUcpTaVWkdW9pAkmJ3JafZsMeuaKNCqrupV1VkJPmBMjy6rybWPZtgMcvU1bni8X9/r+BTdsJ6ETWrtpXUmjLoxkqAAgeRtJBYj3vxig/7RKYXqZVQWVEp77ct2uIaZxcfgzJCnllDGGuW3MybDceWBt3PEY8/wDjSrUq5/NFJTT4dPbkIimxn8U3v74Ps84z1JJdPtwFGmy75P4Q/wDp0rVGZKjh3hFnTMkfKCYmJgG0xjWa6KtGHZ21qAzDSI1HzEWN1gtbcxiwZsPSSiNWgiPKoYhRoIMGDtaxF+IuAJ1nJqXJFTSoKqWcHQTcbkBbXBX0uQYjJP1vWgq+IuSXcSZPrFHMVaepCiCi6sF+UMzr5oA4YA/btiw9H6ZSDGpTJcSbsLxp27wDP2jFf+HOmpUzFZdIgLEENeXJmSb7Az6iO+Lbl+jLTeUJCncTbHX0JzlFSlX7jYbnlm+qdRFGnrCiPpYd7wOZ3GKVmD4y6n1mmR30NUZjBMD5RJ3t3tZsX7NZVHQqwBXtit9e6YoKsqG0m7REARz37+vfGbtl+1HoVqJ8lEpJWetXeUlRTpAyCNKgktbeSV7zPOkwVXz6FSpUFxrLMS0Mw9oNhNrfSBjMrS0GuxAbxKrMVWBb8FyIlTJj1PfA+ccMrGmGVeQn0Cg2B1HzSJ/EBfbHL1tVTl6r6JGeTt4EHxLT0UHOpZ8oAG8DRexIO83M+/NLpVLGRJtGLh8XBlU0yAT5Zv8ALZTBJIJgxNt8VRaMLvAsd9yBx98dbscWoZ6v9kadNUi51um1GTKrTErUKpqAgFxMxJk6RfUJU6rbTi0/D+WelrqkU/EUMCEAZSx1QY0i6swibgKQCATiuFm/c09yAp1AtqMjjhRBjSIvJJvAs2X6qaUBSTYeYi633Am4g33EX9+U5NPcnS7zNxlDuj8X19IkIxgSbX9bNF/TGYqjozEt+0BdV4NQyJvBjnGYzf5Op+v7i/SvvPQs1S0U5psRYjeQLWsBtjjqVRaLUkvUGmdJbkQFkczJjsR9ps7lago1NTj+EKsAXgDYdztziNMsr1WDuAi01W5uCxMgEm1lX747vo6VRVGzIqz+VV0zhLKwNC0MZAh4GxkggiPX1xnwNnQ9PKD+FKw/MfyOO1ylM5jMguIKIIfTfyuv6kdjhX8BQaeVYMrHW6n08im/0/ljVpOvPgFE9HeoACTsN8DJ1AMPIQfQ7j6dsd52uqr5tjzx9cLqVB9H7pkbtO4Md/yviSk08FybvAp6j16oruq2IJkDtuWv6foceS/Fan9ur8EG+mCPkWRa2+/1x6p1bLFKlOWBLnQQYkgybTudx7sMeS9afRm8wGMwxXVB9BJHB2mecY+zSbnJu/LFwT3Oy20czpo5SEUgiGbciQAVg7XEzt7Rjj4qzzwEJU6n02EzpX5jEfKGN+5OIsrn2qUMqqL8hYBhadJkjvcC/wDngXrdVlbJU0A1IWJHZmdYnsBpgDgRgNkZSVrv+7/j6kpNl+q5UU0SmhFrKigm0R9/sBBPBOPM8vQNTNrTVQS9bzgwCRMySOe1uNsXbJeKmp3Ys+ljIuqADZPSwljvvHA89+B8uKmfpgiYDPfYsFMSObsT9BjPpacalN9EAknk9KpZqtVZaegNZmDM5IUMB2gmNSkqTueIWOTlahpCmXVkWBfUoOm8lmBMAWF9mbfh5lsnTZk1MFJ+RYiRJEdpJ4wp+McylQ/seXFMOBNZp0rTQC8xYkg/oObDDR3abbdV57/uTa65F3wUz181V8JtFEQGqAkliN0QkCxm7RIA4nHps6Rvb1xVOhZdEpwjBVpEgSsQLxGxN583ecEZnqJNmeV/hXc2+9zbb7Y0R7YtOFV7vz+BkZUhj1TqhS2lSBuG9cUfqfVjUqzMQAJtt2je8DDbqdRQ86DJgeHtFh2tP052wppT4shVSdUKQGm2kwTN4sJjnHK1tR6mo7la8+4TNuTEeRVneqqmqVJHmU+ZbEkDnzEi59D3ntx4JqQYdCGRADHnQD3vBtFyW5xNl64KureUs7HUSLxdPMYMyNX2t2gr1AQNUNBME6bXk+YmQTG4PGHOUarw+f8AJVrgqHxZnW1sji5J1T3B/wAu2K+3y/b9PbDTr2upmK6ql0DtpO4UESZn5RO7E4XaW03Hv9v6++O3owjCCUTVFJLBc+loapohUl2UMkXJ8gYrOxsR2PY4sfQsg1dorNUUmd2GmQdgWmDtsZ+xwg+GMsS+RIErprEK1gfDCzBBBEMY39gRE3Z8tS8o82XLSCIDxwNBJIgXgb3MiMcnVhGFW+rx4X5syuFcjbKdAimgamNQVQYUETF4PN+cZgc9QrCy1KmkWHlTbjnGsV/ldmWKZe+BY+s1QgDH5VdGYRPPH64HOZps1YsJuCNwQAgE9xedu4wdnXDk04Esv4uxkTb0visfDuU0UdVZXZ/EZSYLQQeYvxBjHV1XON1VD5WQ53qlNalYONYPgm4jyrfiLRiv/B/VBTbLqWUaWqFgVI/AtxFztZY49cWFMt+0V6q0wNJURKxa48vp7/xHaMUP4TrgZ2l4gA0NUJBuT5WWB6kiYjGeE5puXRJP6ALddnpea6g9ZZXS9OzLqhWAn5oDDy9iYMx64jyHU2oXALAgSNRabGwnZtjvtwd8E5OoJeoqrr2VdWkqOxMETeCRMTbcyuz/AE8BXfQQZmVmA1xMgCLkEgb/AHwh9ob9ZMniMc9Xp16Z8yq8SraTIMgg6TeJgxInHhfUa3i1aztuarEjePN8s8gRH0x6wudX8ChNJOpS3BAYxqJuSFgRHfc48SfNwWJM6mJ33kzJ+/rjT2WTd2Hpuz0HJVAMrQZB5lLg+oJjZZNrRt7nA3VirdQpmbAIbWuCW++2BOlljkFamW1mppXtuTa+8i/EAX7c9Gg52pD61p6wCYEgDSsc2BH/AE4H2d0r43fcDvfvLX1fPsuUr3EGk+kcyVIseCBG55xSPgFGfPeUxCNztG35k4tPxHXUZV4/ENIveSRM8iQZ7HFW+E8w1J3KLrqVBpX+yAbtxz3sI+6NBXoTr3AQzBl06z1qpRVEnXVcslJZOpYI89jEG5E2j0Bg7JI2VpRCK1QHW+vVWcsSSbG62tBbmbm67pGU8CoXeKlZrltRtIgKO94uNwdgIw96gtVljwaYCqRLC8QPLYib8ydicJnqacYOMM/v+PAm5JUiL9hdIJrFdR8qm/EgsRYSTz2+zTI51qTRUVg38SKII2kgXA/ScKW6lmKdFzpWNNwImI3mSN5mLzgLJ/FVRDcXDcGR5ZkDgyAbkd++MVtNNWvPv/gWpJDXrGbYeYM7QSfMNx6xta0DGdPYeH4j0WkktJJYgE6yQABO8XI7YzqfVKeYpF0WGIk6h5ZuP4rcenphJmM2rZas4Uqvg1PDAJKzFiTsTMmB672wUIty+PnkvqOP9m1B6mSSvVUFndtM30qDEie5BY7kzfYYb9V+GKTBmUMahJbvJ4B7Dnv64i+EtVPI5emRtSQkjmVk7cmTPrPvh1ls0GEqdI7/AOo2xt9Jp6jcIrCx/RoaTweE9CKas8XDafCrKl4gnYG8xO4vf74raKCCTYD1n8oxZfgVddXME6WBo1WIMnUfKFAj1JYnsDwcVrJsI/x2vjrxeWg0egdAyrvSyAW0tmFXe7AmfQbfli8VegVKYJeohgiSwBDT6RtNtOKL8KdJZ2yKu0U3XMPTKm4KkajGwOo+9z6Y9DzOVOVpAgmqJ8xYFoH9nSSRAtFz5ZxyO0aEZettyrd3VZb/ACZ5QTzXmwD/AHOndR6ea3541iJsxVn/AI7/APS/8jGNYzejl+n6/kUNOqddUVVdXLwjG3li4kXHP15thX0f4qamrIulj4rvewVSe5a30wPlOmJKF/MpE3uJKiQBq+b3B2BGF+WpaHrhlUrrbTp+YXmGuN5AJgXIthj1tRv2qDc5d496d8Tn9pdhR1a0SFBkqUBv7GfyxTPhfN006i5YxIrT6E1GBAuIgkgfbBy9XZarujBIQRqJ1EEzC7kn6iw3wk6Oy/tVU7sS+oRqF2YkxyPr2xo0tSajLdnAcZOmevZbqVK0MsbaZuCZtBn9f0xhzhedOlbbtfgcTHbvii5LLmxACMNi3M7iLxEbSbtthlmaa0oWxdogLqYyTMXtJEmJ49bY1NvjHnzgFajYVm6a061NqmhxVBUlVEyLoTxBAbfsO+PEDRWT6M0mPU7djyOO0DHsGfKMmnz0agWZceXWo2sJjj/XHltGkpq1Q0KAz+sXIC/12x0exyXrV4D9F5Y86DUIygK8MzHtaQTBwJ8JqgOaap5I/ZxqHCuzB95mAuJekIamV0gqsuwEyD8oPAvAJO3OOaXQC1QXBRZmWGl5ggeViZ5vxN74L0kI7lN8v6ANpXZ313PvUpEqhGXJ0rUcwahFxpG5Ud9pG/Zt8Gg00qNpnyqszBlRJ24M798L/iPV4SLK2awXYWgQO18MPg7Nv4RUlfnMyLm0Xji245G+FS1K7PugqyC3/rtFjDAiSHLQbCSsRyLgttbeRtbBGRyAchpWNMQ3pttBEi/viOnVUwNUNO2oH6bTtBgd/pibJIyE3YtutoUg+pMbzY94xzW93tJIT7zH6WwWXIUcnUAfowAuB7e2FHUunoqQCokiSIMj3jYSb/2Zju8zDiojJsTv5efYD859sIMjl1UVGbRUINgb6rSDaQeBeRY4rS093svJW1A7Z0KnkdgVB/F5SSN/1xqvniKTI0aGENAkNxce35HA+dzlI6/IpO40gLB9I9L/AExF1ZGYqukqs8EX2ItzZjhkdCmr7yRjxksfS+t1yqlWApoFGn0BIE8xA/I4Zdf+JlpUHKEhxTYqJ3Oixi9pi884HyOYpAhiJIBMQAxjnaANz/Rwj+MOor4FQACWKqCD/aE22uB/nhcNPdqRceG14f2HG7wxR/s5rGlRzbU6ZqShpkgwVGknt5vw4plKiRS3EiI72HH9WjHo/wAB19GWaFLKWNkUmCBpJj2BE8wO4x54tOKYlrxP6/lvjuaE1LU1K70aoO2y+fA+WCt04nUDUOdLkOYUgqFgTA8q3iATMzi3Zv4xakzoVNRVMeJuYG5I+Xv5rb7c4826LnhTGTNwyVKpJm0EAgD239zi5pn1NQEEOpLSrT5iRabXvH3xh7Tbmk3Sz92I1JO6s6brDsSfFYTeIFp43H6DGYHfqIkxl0A+p/Ob++MxmUY/q+om13j2hV8tOTBbQFF/xA2mO4I9cJMzmjRrVR/GV+X5bTO3eTseAPUcjOMUQqVI8hW/mGnaRB/iN/TAuZ1GqGO8ExFwZvE29fTAzahNpd7Lm6bR30mnRbN1QaZJalSbQVIhpbUTcm4VSIwlrMKfUCEUHUzkQbRbjYgFvpH3LVv39RzLfuVm+5Vzff8AtfQnC93H7UwtYDe5vG3cnb6Y2Qk23/5/YZF8+4tVM67u1Oy7Hc39rXjttjl9TkEOtzdbyPuSD724wAlSwJW49gPzMYlp15FlI0zvufX12G2MUd3KXn5ikGdQqszgPqqAARcxeRBt5djyTcY8yzikV60m5qVJ9tR/S+PQaGaBa7GJuACWsJ2Jg25x5/n2UZqqf/VqBZM/i9d5jHT7Hy3VGjR5GNPLO9BSjBGVm2F5NvwySYHbbDzoHSmXLDXUDVXqrybhjG7EWAjj3IwkHUNFNAFH45MkTefeO/24wxp5pygEEHyXuCRafNPl23vvitTdeUqsk7XIP8QWZQLka5gjTaNjued8OvhrIhqK6iATcMAZsf1EN9/XFW67Wdqg7gR92/Pi+LD0jMsKNMFhsY7bm+3zbffvg5q9FWiS/wCMtdLpDaQwWQJYyfQ/KTEkce994wpYVzZDIsQC2kkbSYMbg9u2DE6i/hKrlCjHbcjSQdtVpAHpf7Q1X1NUNKQ2mIXccwNXc/8AdjG4Rxtx78+fmKx0Ac3QqeJFVGIldPHFtokG3m7AY3m+sUyCJK1BaB6zeQQOSTYmfeSN1IOxY16jOSULMCLQqbwLfNpHFj74HynTwCfDfUOGg32kXsfNyI2NsOdxRTVHdGoWRgArW3LEmx+cAmxgx98d9SSayFQGVQRve5HbvCyLyRg2nlB4ba2UbWJ3kgQukTO5+nGAc248dQpOiACQDc973GMvpZza46lWxzlxUPyqDqBEEiI2t+UXjbFf+KqkIiFRL1CZkMfLKkAg7S199sEVM+QwF9QNjMWA7jsCCMJOqlQ1NZEKCZFh5mnjaww7s0P9qbYemvWLB0ap4CIQogAmLckkmY8pPr3xRmUlWaYv9+w/rt64umWGkgeYLBkzCyfT27zik5hLtfyhzbabn8hb74d2F3Ob7/5Yeg7lJjXo1ZNNPUDCvVYniAiwCMWup1RCgCqVUQbgwebCLc7m9p7Cp/DZedSzFMsfeQP8O+GfVM6SD85vwCNt/WJ/ne2K7T60tlX/AGDrc0NBnKZvqo3/ALB/+OMxXv2kcqftjeF+hE+jH1Nx+z0oBLQIa8iGG54sCL9xibP1ScxSqA+QBw69hbSQe9ux+wgiZfMAZdNTWBcX+WQxvuPXf7YC6rnioJ0qfQAc8jkD1thk4NzdLv8AqPmnuwFZjOzmPIFKwbxptKwbmJ3+2FPU0jOjw4HlH0AEkbC9iAdr84m6fm1NYEyrFbMRJJkWETG424G/GF/Uc4xzYZifkQGbEAl1v6DthmlGpVXQuC9b4D3LUw2oSyme/wBdj7kGPyxImXZ2hWI9WFjuY3naffCqt531INQMTB9jEfzx1laFadVSQqzct6W3MkWi04TDSTd38AIxTYbRc95bluRHAFo2tf74qdQDxnv/AOY9z/eP54sSsLsLkkAdz5W9QSfKL4q6J++c7jU5PoZsL++NulBxbHwjTDcw7FCFF4MH7kn+WLDmM1TJEIaYhImQT5TqYd11LHAvbnFeqsYhvxbAbxbtF51bTxg287rEqSBbYmJG1pMe/vgNdWl8StXhEedzB8So67AARwLQZm9pP1w+yubHhICs6UBGwI8on8XPH9DFVzNQywI8rHcbbz+mCFtdAD5QGBJIIM8bDYbdtxzNXS3xin0JONpIv3T8/QtSfyu3maSCxBjY8RH0PfAGd6eS50sqecBQHuREHcWJPfc/TCDpVGpS01H1+HeCt9jJBJDRt2vbBLfE0vMExE3YBuJIMR9p+uM8oyXs5rz55FNVwP26YApnS3LSTrW0RAGoAwe3PGE37c8+GCFAGldSkSB6iViYAmNsNctmqdUaVYAgfMCSyyZIhpmYifTEeZplbrULbbm/G3c4yvV3erJefkBuvDEj9UJDDX5hb6/6YjXqU1XVQSV9L7cxscFZjJMZfTEld4WZMd5Jv2wqy1PRVcMNpJvAPsTb0/ljSoRlF0s/0EkqGbOzHUFFuxvtexwFmqYOYQRbSlvqd7xiGpWgsAGJBB3N/wBLX2xCrtrJniwB5i/thujpOMk/AZpxz8BnTzdEOwCqrTc3Bk+pF8IHmGETpZpP/MB/XvjRqEMVnURY8wYuOZA/ljkggxxJn/T6YfoaXo22Hpw2sdfDObAZg8BdIm30Fj3njDuv1pCuhI0jYABV9tjAOKhSJ01LXKjYwfnHO354ny4CKpqEgbhJIPBvEYzdp7NGc91/AVrQTdjF83Vkx4Ef/tP81xmK3VyNMsT4zCSbTt6b4zFf4ke9fJ/yL9Cu/wCjG3Uc14eXpFlFWXqmWUHTdYA45kf5YGOZ1yzaveQTvtA9uYHrhuhVKMMnimnUIEbXUHgxxHI9DhZWzbupWBSEgtpYkwDYb7e0D0G2NbyzRLLCKGaCMtyCJAU9jfmwFsDZrQayl2L/ACDe/wAzeUfefriPL0VN9R8rSWNyT6X/AO6MdZzLo7qFgGVkiJngk4kaUlRI1uQ2pkqQAu0SWEE2Mdrek4xcwpY6WFrQbgGL3mL7+2Alz4RjBM8ARuLGIknGj1VnldBEfwiL7x9f5++FbXusBJ2M8uqT5iJB/iMc8jaJ49hhHlCvnMfMWj0kyD/XfG6FcOxN3N5O5B+izaPyxmWTSokEau9r2/LbDtNNXY7SR2rgkavmRGg2vJ+nE39fTHdeqZmQDFue+9p4/LAqUGNQnSdJKieI3PpxjtXCfhBBEGYvM+oxJR4JMhzFZioC3mZHeJ/X+eG9WkQTNQwQFm4jTPptJI2nbCr9kK6SRZiCNjI3mxMb7GCI2wVSpLYIyAkyRUJ723A0gg7H8sSb4RUmNaVMKZDyBMk3G4n1j3v7YhzmcRaLsFBDRfVxqba5IEQYvfAlXrKMARpVxM83tMEdyCf584V5rPAKF83mUBiBKm3IEfSZjC4QFxQblutEaURVUmAGXczNjvbbbucORnG8QK7AjtE/eR6flinijexWI9e+G6M1RCBVI9Y3PMAGd/XjFzhHoXKKHGezfiMJvEebYe8Dn1thWATWeSWBX+IW2G38/XGlrMFAklNiTIJtHuAB78bYEr5siSq6gdpuZnba/vAwMYNeyUk+gWzlXhRKzAE8RE2iePbEtKlU1zEGRYCZ9Rtxx+mAsvnGuWEQBsLib8XsccZ/O+G51GbA8m0bXwyKldDI3Y/yuWprUI0MSZM1GWJAjYRc9htGE2dpgVHj5dZgi1r4JyyVQSTrA07iCLi58pEXnjj2wPm6gLWnc+knfn+uMVpJqbdk0+SGk0alI1SoMXJgEH8IJ7cYlfLCo8oxcj5lNyCYgXhj7Qca6ey+L5rAhhxyJw8bMhdJAQhR5TMxyLAWGB1Z7ZA6jyAL0hI2H9fTGYNatJkrSk+4/IGBjMB/v6NefiStQmTLgI6XbS9NoZZsUImItcb+2Ic50BIlFYNqBJUiGI7iy3Hvzhz08Al516ylNipiDcgQ1yPqMT+DCnUyhZEGZI1XI4Xa3v74tydqu4XNu0VGl0St5gEJIvb3He2OavSCGppURxJAI4HrIWCB74t9Y1GJgBY/ENM22MT+R79sR0cslTSKpWQdUzeBtyRc2uO+DjN2rJGecleRWVpamYVmAMATEX7n67b4Pr1qoBAGoQJtAJsB5hJJ3O+C6+RfWwYDzAwNYYoBGkWA9dhzjlskiCWZjxpUGbTwDIO3fCn4lWgQvVMhl0wPMdQv6ExEenfCDIuSo1mSoi/bForZNpNoBEkNAI9QJJ23nCTI5Bw0OpRYB83lnfbVbtth2l1sdpYsCGcYsE+WzGw3ExO8z7dsME1eHp8NtQDGQ34e7CTEcWxYTk1WkhlRpkbht4PaB+HaMR5jLM1NxIkxewvEQZjce9x9wc7ltoW526oqzOWqhdOwiFPzQCZud9vtg1uiRvSZtuQAJ+ur0n/TDPKdFRNLuxXTqEwfm7zpB774YkCDpcqWi2mxHNogGSAYmexOJOWaRJyt+qVJ/hpih/dMIMzaYi9xJ+m364Vp0qop8kyTi8Zigo0xUEahq1GB6iDsYmxAPFsBZ+hTZT5Wn07+xE+n1xITadMvSlmmLMnTpEMCpBMXFg0cySOZi2N5ieAZjgjj39P0xpartYAzJ35998MKGUB3AUDfcyewvERa5xWU8lyi45YrqVajnT4dgDYn8wbRc74myNaoxM0006QfKY3tAm02k39cMKNBtNgSl4DEED6X9LKL+vMAq02B8o8u+owASe6iPXF3jgW34C+siR8hsQLXBn1N59D64UdXMOG3EKd5+k97be1sWpqKghlDnyjVpnSdxfy3J9+BhdX6SHanE6RurG6778k+uGabVhwlk5pFgogq3lB0l1n3vc+3phfWebknVqv7ybfphhSUK3nDRfaCdvUR+eB80gmBMTIncd5i3OL0+WMg8siC+azFS1gd7EGR+YGJa9YiC7gr2USF9xtvzMWGIiDqWDF4E8GbH0w1o5UmFm8kMqjfULm4E+8XnE1OQdTkRrn6EXRz6iI/XGYtJy5Fv3v1UT+Qj7WxmB3oXvQfWKrV0k6gVZPIAYvIsNhJI2xwvUJUaaLHTe53F5E8/wDL+eN0+h1oMValDTEeRCrg7wAS4t3jb7d9Qp1VpqFzCAliqmVBU7kSalzE2F/bAtcFcqjdXMVqSahT0qSJgeIAYMR5vKbjeNsKKvXKxqU18yrJLQPmItsxgH68+mI6FGsj/ulasQQHZa2l5Im41FQYi5kxxgrN5LVo11V0AmBUYBxq2AJ0+IZ7xvilGnyVSR3l845MglSSfPIgRGwE+0YzK9Q1mozis/mtpJOoC2wmBPaMTdK8LLhmeKu3hkKQ0epBKH6YLy+dWsCTRcKh4ED1J1GGP059cSkVgErB2OimWpyb6VBW4BuytEW9PbHKUMykkIGSwJY6bCflk2mfQneMM1qQWYXW0liZv6CQscTa52wKlOoxJ8YwfMA4EDmNYgLBG4nB0XdBGXotCrpVJAO8/QbT/O21scVaeZLgNEXFjcgbFQGgETctOAcxkK9RwxqA0rg+G2omxO+kj9B64aVWoLYZmG7sSVB7zNwPQxgWgTE6ZTBUnVqa5APm7i95A44tjdPKUS/nYknYhwCY7slgb7b4Ay/VC6N4sAMIAQgE3gMNflNz/FjR6pTpqtI02YyBJRAf7ohrt6yOL4mHksYVs4l9NVwFYBkuSGH4iwJLrsDE7X2wIuVnWZQlm3J3neVmI5/1vG2fpFwgLUCpEPEFu4N9QM8knb64zqmfgMC9N9IiPKZG4sTqkg/MCRYiRind4LTd4BM7S0SuoTF4EenI/lhQ2eNMwJYwADp1FfYAEzhrQJcREkQLzI9r42IpkNoMi9j/AIgxjS1ayb3G45OKOTq6vFdASsSBKgDaxjcCdiN4xLSCLqlVTTJJGlzG5hS0nj7XGCkz9SJYmZmRce3yAm3BPGNZTODTrMxPnlfKYmBchtUXOkwYxlu3RgfJDSpl9LU3UJclVFzHYSASd4E7GMRZYBnBHikkfMFMT7RHYTgnqAoAFEqga9MqV17NPmMmb94tgBFVqipUVSHjRUGnSzbhQBLCINxbv2xNjvBVMKq1FFixU+p5B3778YTZtJqGCG5kCOBxNoOGdDpJAqipqi4WFOqxvAKkldjI78WwuGXVd6ihiLAgrqEcat+30wzTTTyM0nUgGq113F5PrB/rfFlOZWpBkIYvDC8QTBBubi2K5na5BggWMj1En6YYPQDrqHkkgEIImOedJkxsMFqB63QcBKP8a/U1AfrffG8KAWH/AOWfUFCD7S04zCah4fT+TPtXmi09Myz1nOsOCrnSZUAqNuLg7iBJBvhvVCaSoOscjysSex1YEJpsppVFbSTqAE6gAZkAQ8GPzj32vSaAA8IgqPwgbkjY6gftI9sOqlgsJUQIVUp01W1wBH/KkaRgNurELFKkWpgrBVZ1dzAAsJ2wyy+XqBQWWQNlLDVb/ltHocSvTBUuUCgcEiG9/MoI98U1uVogL0fN6kaqlPw9y6lSryLTAWSSoETuCMAmqlZW81Sj5rhgpB81/K0k37YYJnBICtTSbhlmoCQbq+kgD21YHr5wA+EmYHjEWARQTaZggSObN9cUk3WSI1l+mgkf8NlG4VFBkGxiPedtsdZrLi/hGmkWJqW2neLx9YwvzvWqoQLUoENx+8uY/ui/sBjqt8QSqip4aoPnFUxf8MEeaJgyQP54q/EgWlHUJcURoUgGzXtGjkCPSb+l0eZyulmc0GJDAqVrHUB34hSbXItg3N1aQQDLrRdzuinUpA7eeALRMH2wdT6nlxCtVQVCBKCY7QFkgD/LFZ6lCSqyatTB/EMW8oIOwiZDCLTO0YyotMCzLxIEK4ExK3jTMbie+GOf6NQaPNADAgLAp94I0mPaB74AzuSSW0JTPl2B1yBeAJAB32E7XMRgKaZCGvVUAjSVAIILBIb08waSLGZIwL1LVqAhSp+QWAW4keUBSNxEWj1wA+b8VNCUYIKCLx/CAwM2IPOk2vtg7J0XVgrjzKIBuQLzaRsJgcXw2CyadKDvITkaBEAjTPOw/nfE1ReSIgTJBsP4pmI/LE7mBLAwYFjefQRYYIoZg6tKrCqJJ3JPEz95HYe2GykqofPUSFmRpmCGeRaCjCPaSCJmTaPfHWdyyAmolRkYR5HMg9oHa/cj07kdR6NSQG4FgQxGwNjtEn0O9vfCPqn7kg0qQ/hDDeb7qJ8o8one0YTwZOeBtT6ZRrFqYqFrCYRQqmfVb+g4tONvk6lJQy1KS0wzNCJ5vY+U+5kWviu9HzniMwl1RQCzKQF1c/MRpt6TbiMOcnQzJP8A9OG8NpYsxEg+jFhYjvuNsXxhgNVyZmesVWqs1OmPD1T5XNlsNMieIMQMRZjOVqpFNAaYIuzjWT3XSV8o9e+Juo5qpTDK2WY1oGioNRpn6kwD6TiKlXzDor+JTVmaIqaP5MI797bXwRQBmeoFHalpJdYJY6hIO8KOLdsHdPzVEqratbxcAGY2uCBHH2wXQ6dWlhUNE0j2p62bvcPESefthZ/uZaLtCEO0aNZGktP9oWPsd9sBJJZojaCCr8NUA4tU/wAMZiVaWbgSkn+82MwvZ4efmBZYW62tMyxbWViWB02uDCwJ7x2wszvWg0N4qK+4bwrD0BLSPrjjL9Ry2VJVqtWWO1RQwt2Kjy77TztjWV6blaxqOACjAMWRYcNJJMtJHFgBZb4a2wybpvUMyykmpT3NzpaB3sRhnSyorEFyzqBfUSoJHIuvrO422wmyaU8utQ6cxTkkGoNVwDYyCAN+wwn6tTqiqHp+PB0nUxaS0adRM9rfrbFLHJOR11Gmp1LTzNRaY4YCsB30nVqHtv6418N0XdTWLmpTLHS6UlBIHcOpZRvz+WFCJmKzEeIkkcqt99mUAk+87bYkymRqFvC1qHsTT1EKw+gI2J9cSyyy5YIinxS7XtNMggcAlPJP9QNsKOptlKpgM+oHiVBANwZXSDeBf6Y2MlRJjS9KoPxLVWomrsAGDkn1UcY6zvRqzKGSr51BJQi7C20R+YInnEeSqHNPJKqq1B1Wmo8wZyVI91PlPc/lgL9lpOjuaqyvmCL59BvLCSHM727W9U9Dob/O1HxWaJ0kq622OwjiBP643V6WigBtVGrBZUa08WOxG1uJvgW76EG6U6JKN4yF9vlK67RBtc9gTbEPU6qkAOqMhMDV5lLcFgY0+hGKxWzXmKOXtIZYgjaDMbf44dZWlChqjIaTSo1Eht5jgG3J2viWXtoFalBDSqgxaRe++oWI22+u2JlrxafqLyP0j2xLmqCJKKeZ0yG9jP8AI3tzjjKZ5qerSEYEAeekrQP1vzjRDg6On7KoIVy0XJJnsfuJsPfB1OuDCuZMGIXXA7GLA+uEFZQw+WJAvN55I7ciPzwVTydMDxA5UgECQDG1wSd8L1G3gVq+I1q5SilOJA1+ZUqMFDHuAfMt7cYAr01KGnXy7kJDCRE+gIsYIm08bYkodWbQpaq5E2JVWQ2FoE2nkkc3GGmX6wj+UuwGkkMVG1rLpJJiMLpWZXaK/R+GRVUPTktq/Ek6PRAAAI9e++D818Hbli1UQdKVEDDVv5VI33xrOMtQMpLhtwS2nUBeDElT9PSTg2v1Z0UKpVlIF42mxA2JEnf64idANsCzfWPDKUqdRXJBV1aUWIt3IIjsfphdVpiig8haTJLVPECkeaUMEhp5gYdVPiF1aGppWFgIkMLbEsIO20zhH1N8vUp1GqUBRiRqSFcmbHSFIafWN9hg1bIrBqHxJUSqGZmZGa61UAU+xEHUO5Ee+Cc1XzBqmtSLspgFQp0+UxEED73nCHItTKy9fUq2FP8AEINoDTB5seNxixZPqxUE09VYFbKydzvKzYbb/XFt9C5KgwZuuf4B6ECf+7GYCX4jMXIB5HhPb0/4uMwPrd/0F5Ds90tT82RqII3SPz0j9cT/AAhWenTKVNQRWJU2kfc2vaAPrfCDp/XOpaxTp03CgiXeXTT6My3+hOH9T4pcC9OmXIXSzeUGdgwsQZ227YlUMkmGmvT8RFWr5auoNTcFgxMnn5ZvIJjcRxgnrHSWagNK0qOmNiRAHGwAHuMUD4m6lUq6QtFRrJBKUiWNu+or3sY/niVOt5yjFFEFWkAWXWkWOyyDFvUEnEStZZNlobZhULJTYqQWsyVCCpEldwQTaLiL46zvxHSpVDTWlU1L/wCYSAGm8KYggbHbFWq06mcqqVEVBsFaQqyAWiARHMTvyYwzy/SWdND5iWWYimWCgEwSYvMfS4xOEW40iyUq9FCKtSnprMIDwPcgHi3rgfqHVro1EuXM6dcBBbc3uJjg4puXrVwyrr1hflgWmYkTtt2tOHH7BnKw1ig1ROHsFNvwiJ0z6HAt9ETbQ46r8WV0pwVoNUtqW8FYvyCDis1urOX1VaZpo1hB1KN4j6A27T2xYcjlHIksFqXVgyxtaN9/X8sK1+GXrAomoQ/mLFpLAtO9oALXDQZxE/1EVdQvK1fElD4DAAQNN3WObgyBBEAx+oFSqVGhgWUgFRVEkexsGXmR9cbzHw/4TSXZAJB8wJmBdV5i20jf6yPkq4C2d6ZE3AK3MgwAIM945wUGhuklaJ8lkUWGDKSSbFWt6ExpAPAnEZE8/XkfbHdKu67ohFxcExcclj7fXGjVhTCz6zBB/wA8aUbwlKZ+UefcyAJPud/p+mB6mSZiRIUjfUQIE+0k22vjWXrsGGnUSbCJMnbjm8fX1xvOZqKUEK1QkiSx1j1jVE8bc4GS6Mj4JVr2BFQsFAC6YtNthbtv/LHVXO0FqLp1lp3MKPX5QxmeMJ6RJCl3XTyC6M+4EQTqAI/kcWTpC+MhFIpTCFgwWA3tKnUAe/OMrVM5s8DKrlitMKgYkqSGEbx7ExPoMKaeVqFqMCiKoSdLFkZhAn8TAie4tI9MD5bLqHZf2jw22lliPQliATsZt+uMzr6Kfg1aia5kNUUoDaLOJDAj8N7gTG+JYCQxz2VqMQ1OnoI+aQRJ9DsR63nCrKfD1OoSTUJRoJELBM99z24wXkc9XejoXLU2C21JU0n1Pk1A8mfyxJV6ZmDdQQoFlPlO32P9bYJclcAlToyqrLTamwIINNgRN7j5rzJ77jEfSc9QoIwRVB1XOllvyAWJvvcHHWYp1yvh+E3iW80jbgbk39N4wtzXhU3H7S1QnSARp0U55MlZJ9AcXl4ROSwfs1P/ANIehKWxmKl/vLK8UKxHBlf/AJYzF7X5om1+aLr1XwiQKddWZidVNHIYwOYYwB5ZvefvV16U2YzDk1bJpBJkzBmBJIEH/TnDmn0/T4mvLsFAEhkUq39oQJniPTCml0xgSKGmgt7XNiAZMtJPtGBGUnlBPVmzFOoUpmW0gyZjTJHHIIMgXxvLdfMCm1FnqMJlXCtzNj+H/Ez3wTka3hK1NlMliEZBBve8mZ1Sbbzzhfl64FUnMypuAyoVYiTZ9P12gTOF3mgQoUiauxpkgadZUBv7LBWI8pIuCJnm+AevJmHy486six+6pUZIHGqFOkAXvAsIwZ07oBqMWNQpRLeUVSZhSPlkSQSO+3fDQdSbKakp0KlUSCzaCUGw8sAHta/vg06LumKfg7plKKz1q6KYSLg6QSTYt5ZOnYXEDviz5TqOWUmkMyIaIFNmAHoTJCsSdgVmNrYU9R6UtTLmcsKLFtXkZUJEfMTcHcwDG52wuTJIROWZXqkSFan814MOPIHUqbagDsbEYDemwXkG6tkqdSatB6jhjLqdRYSNiN77yfyxvpXVKlAnwk0JpUaWZjJmfKAPKpAgkr7Xw5yfT6wbxGpMHO7ACRO4MEqb3wBncjXrVCpYC8LGneCRrgyimNMtYni4mc4Di0xr1DM0a7p+7po+m2tfNJ472P3xnTdNRSXXw6y7lDpI7GBbCvM9PrIvysw3JQK4kQCBYgf5e+IchnpjUxc3GpiQSdr9r7iOMSEX0DhC1SYdmakA6mnadNg19zeDsf54H8SnN772HHvfG6rAj5gebNdYHPP+Z+mIFUyRvOx3Im843RWDfFYICY/y4xKciKkT5haZa247CRiY5WD6xjWWo0wCKiah+EAmTwTvAgdxziTdKypOkayPTKbVKpVS1NSIQEyGG2l9QknsR/nZkz4FKV8NBBspmIsZYQAbG+K22XV000670iAToM6R3lgACfU4X5OWaCgYQDa5Ow8tth/pjNLKswzjeS41Mk1QBkh1MAktIIva4PHPvhP1FHpElkUKNoTUAO443k/yxvp/WWRhNNxsFUXmTuZPAv33xYzmQw0xqBm+4wMYqS8RHBUanVVVDU0tqmdNNgC4HJVUEmwFxIEXtg/9vq10SpRqVqcgMAVDLEbMt5n3BwwPU6QcCFJ3EgaZ9J/Fb3wvzPX6VOAEcTYEgmSb7DtFztHfEUmuhfLwC9OzmZRWY0tPzHSSYYcQD5lt3IjkYEy/WMyZMist/Iyn6AFhBMev2wRlvi+kyhdRDsxUagSJtNwNhIHbDF+loSrU0vbzK425vtzwcU/kVK7yjS5m3/hf/b//AKxmDBTYW8/54zDNz8BY7WqLX3/q8YX9UWmApbQIOt2YH8IIXb5jeYnFZTq2Zp0mzK18tURRLUwSbXkB5nVtxP1wvTM5nqDAA6KKkEs7QBIBggR4g5UwNr98TaaIwo9ByNBWhkFMiJDKe/oDyIO+FnUujVazjUSjAhVZYKlZBJIMnaRpnfkb4Wj4UoopZa1bUBGqmSNp8o0XIkm0nBnwxUbzLUruukeVXK62Uck3a1p/vYVSYvHKOPir4dqnLCnQZ6gAAdWJY1L9tljewHbnFd+GurZqg/h6GZSZUMhIBMztBLE9zi8N1cKygBlp7ahdfqDcYgzuZAqLUWqhERpkXJEEG0gzf7Yr0i4IpYBc38RPqenUKIY5QkjiSCxkfljMsSKUUKIaPxBRA5MSLmcMM3lxmqYVkUsCCPPeBuQdJI+0XwPlclUoyQ0qPmgk6QL7FNMibm1sU1ZXIyyVJqlEGvUk7yJp6f7JgjYjnCapSSnUqVaOYBd4kEgyB5QBzvJ9JP0N6jkV1ozUxmFYkmSIAgAGIiPpgbN5ehUhFoFGgww8oXsDeDN49uLSVhxpgTdTqMhAYUsyQ+o/hHmsCLXKwQb3kkYWKatRhrgsPxgaSY7xyL9sEjp5WSQDG5kAiD/XGCqM7KSNW8TebRbff1GH6aN+nBLKBMxScrqJVgO7XHpBaedsH9IRRJah4kAQJIA9bb47TISdvNzY4a5XJxBaQkETEA/1MX7Yd4DveJM7UGudOmR8l4k7/i1afqPpjih0SpUUvTQsBYMoiDyPe+wnE+dPm0jk2v8AlM/YYGOYei4bWxGqSEaSYGkk3uQLd/bFSusEfBmRy1JvMVJYEggny2j7/UYaZrqA0aAAARDEQABHHfjCHPdVADCgNMEk6wAY3JEtffnC3KZ1KhioWHYiPKZ3INiO8YxylKuKRzdRSTtndbOU1aFRiQbMojSZ/L3Fr4a5TrQ0nUCg08sCT9jNsJs9V0NpLofVfMewIIv80b98KatczDMDxAHfaDE/fvi1FvgLZZaczmKdNkPrEwYHe/eD+eOK+fVyY0oCLM154jcQecIaOdCjUSZkjYGPb14wz8ZGWQZWQSWFxsd9wL4FtrkFw7kQr0alTUKVNS5Y3BEkCdrgWBjE3TCtJ1FOmwJ2Cu1x+f3HrggMsAUmBawIBn2Mf5YEripS88sNtwy8WgRA/LFqTfIDbfI6bPVJ/wDDv9BP58++MwoHxA/NZvuMbxe3w8/MXXgNPhvpNF1YrRgHioJMAwLkbfXFirZJSsMNSi8Eatvee2K1luuMT81uJO/5QMP8sC6qzMRIBgfeO5xOeS5NvkzI5RabHyAK5LDSSRM7kfhYiDt3ucFZk0yDrUG15W8facQspEuKg1DhwAIJIi0ETBgmducLE+K6Wglg5A3bcT995xSdKiUFjL77+GVH4ZgAc8kxvjb/AA7l3VNMFlghpm4Mgg9vecRJ8W0THhhqg2gKQQd/xxNu2MzVGlUAanTZHP4g2gr9gQY325xMIlk/UuoPQAglgYsoUne8AkE95vgSl8TULz4x1HUwsLi3BHYWxxqfLqS4FSSfMahViTeIi/07bYqmdziOxqVCymbIBItyIkg8XGKWWHGNl6TriVqVU6SStgqkeISRI0mbE3gHt2wNkenCmh8OpUJYyRVPmmPX22wi6R1sI8imNE/MJBFouDfaZJIw56rm0ZJEa0IZSyzERt3sDtJg4KrYex3QPkssWRUdNdRWInYt2gkggi1iDMWxNlKHmgqTHFxEH+X5Y1X6w+gKyq4qLMqbfS8ggjYwcQ5ZyDq1ETcxuf6j740wTo36d1lUPMrXKMwK6ysjzMbeoixM+vBxHX6lUCwGYLYaeN5mOTPOA8vUWRBmdz/iP8Mbo1mUzqi95JI9jAP2wKncmqAU25NVwD1UDHUdjvb0+8e2BXrFCDLaeNBI3txce9+JwVWyhMkRrH8JF+4gX+gwNm8qVXYgDdTIk+lsHuTG2mJuo5YuxdW8SB8sTUHJkfM9ybrIgbYXhatYiC4A34C/9MAH88WDpvSqdV2asy+RoCQFBi0zEmLbHe9sa6/1Cirqit5h/aZgLbvfSzA8EzzNowqUndcmec80dUc2xy3hMpqVI06gJJH0FjxP1tiut8M1lIPltNms3sbQThnkM9UpPNW6k2NM2jvH6g3w3zlVs0AqK6r82udJIHBB/CfvhEZbLMibgyiuSdQgn+6J2O0DBuU6PWempWIE/ig7bx394xZVyiKjEBRUgEj6c8x64rD5VlZwrFDpUsVYxLTEcxYif8sOU08Do6m7jA96TnDRdNVCDGkuLloE280xI3gT2GCc98S0qiPTAQ8MKh+9tj98UvMVXRhNRrGQSZI7mRiBmXYncz6D78YPYU9JN3Y0CdqqR7D/ABxmE/if+oPtjMXsKqXf9PwOKNc0go+ZRadrf164tnw78V0gpRtShVZpbcAbgx6m0emKbnutLYU7ibs38p7YDTOF4XRLM3mI3349t/vgfRt5aL9HauSLL8U/G4rUQlNWQNUGqdiATpnvwfSwvfCc1nZQSbJTCgCYtJJgbmT95w6y/SaTKFKAg974WdY6S1CNJPhsG3vf02jApp+qilJP1VgE6f1D96rQCII/u2seJ2P/AFYsuQ+KG16btA20+u88e3OFfR+hNXUNUaLEECz+hPHrPth1leh0EqAbvaBJm87X2sTPpOJNx6FajgNM1XqRJXWoMzqAAEEGVg6rEyD6cicJ+nrlsxmClRfD1AxpOlSwi0z80X2vHpizZamxJHl0R2vPM+kR+eF/WqGXRf3tFCALEgBR9f5YXCkDpyrHUWZzoTJX0I6MSCVTV5ioADSdIH3xCKml9DArUQ/KxLQDB32INvtgLMsUKOoOtSbQQPS09jMb/bHFXPO9cuyjVAHIi3ItfiY2jfDtrkjUlKXJazlYAYDytYX5G49L+nrhl0vK62IlQYkajHF4te+K90fxHDOqkx80CY942B74OSvNlUzwLyLTtucMRqrAXmOlacwyaksykkGI537g45q5XzgCZbmZn09d8Q5auq+ZiKhBnciPaZk35FpxmUzRqUzV1AuHIKfwi0QJvfnvgJPbh9Rc3SohzXQKqSzoYIsSLAe/eOBfE1HqGmYYqALCSB7YgrZspfeQQBMAEiDAAjf88AZ51QFqjqAGAKg6mHN1FzFvv74DVi2kL1FhZIMzm0qTrohuQflI+q/N/wAwOBsrUpsVXSEuNStcss/hdNMc7hd9+/ddPEB0GwC/NbUdjHoLc41lGfKVNdUFQVIEadV72neYwckmsBTaawZ1joyoBUyy1Fp7OGNpFgQSdRvbkRtbdI/U6tPSpeUWSoZVMGJ3AkXPc/nizf708QGlVGkOCVNWFgwIKG9xvsNpxVanTqgcgamAJut45BJFpjYjcfYDB37RnTvEixfDbtWliGDKNOsAEOLGDzI7LAxD+0aalXWunUFB1qQPITDRvs33i9sAdH6m+TZv/tNuhH4tpB3G2HmR67+0Ah6RWLggll9iYAB98DNJXJCpYbaEOa6QCofWCjljTGoEgSREi0g2i3sMJ1yDtbT6QD29t8XXN9KopRd2ZAU1HbVuFAAHO6iBjjp/V8qKYnwkI4CgE+oAJI22xcNV1gv0kkriU7/dzfwN9jjMXI/FGU/i/wDbb/DG8M3z7vuTdqfpKVTERien5agIsQcZjMMfJonyWjpbnWBxiX4nGoIDcAGJ94/TGYzGN8mPhiTpzEafM2xPzNxUYd+wAwz+GyWzLFiWIp2JJMTpnfGYzDZcsdqdfcWTOiFUix1rtbDJdvpjMZhaMvQrefoL+2gRYpJHE3ExtjfXMjTQIVRVJLCwjba22NYzDu46Gl/1DMuxRnVSVU+UgHcC8ffGV0AVSLEpJ9++MxmDXJrBMrd74Gzx1V7z8pHbaI2xmMxcv4BlwCdazjUKDPSOhlaAYBgSByCNucI+nZhnUl2LEkEk+2MxmGUA/aCKjkQQYuP0GHNKmCKLG51KJN4BaCBO0+mMxmM+oK1Sy5egpUqVBWIgjjEefA0NYeUGLDGYzGZLBzjzmq0gE7iY+kHBNKowppDOupWJ0sRJieCOScbxmNT4N8l7JBROogkkmotYPJ+aELCfqqn6DCisvmj2/TGYzB6fn5suPAOWOMxmMw8h/9k=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xMTEhUUExQWFhUWGBUYFxgYGBwbHRscGhcYFxccGxocHCggHB8lHBgUITEhJSkrLi4uFx8zODMsNygtLisBCgoKDg0OGxAQGzAkICQsLCwsLCwsLCwsLCwsLCwsLCwsLCwsLCwsLCwsLCwsLCwsLCwsLCwsLCwsLCwsLCwsLP/AABEIAMIBAwMBIgACEQEDEQH/xAAcAAABBQEBAQAAAAAAAAAAAAAEAAECAwUGBwj/xABFEAABAgQDBQUFBQUHBAMBAAABAhEAAwQhEjFBBSJRYXEGE4GRoTJCscHRFBVSYvAjM0Ny4QcWgpKi0vFTc7LCY4OTJP/EABkBAAMBAQEAAAAAAAAAAAAAAAABAgMEBf/EACgRAAICAQQCAgICAwEAAAAAAAABAhESAyExQRNRBGEUoSKRcbHwMv/aAAwDAQACEQMRAD8A9aGHR4Pp+kWd2OESjSU7IjGig0aCp2+nXrEu7CbiJqXEAeMK2+Q26HmAKBBDg5wKvZ0o+63QxctPAmGWQA5NoqLa4Ymk+UU/dMrgfOKJ+xR7h84JmVyEi290gSftRR9kN1jWHmb2f9mM3pLn9GdPo1IzHlFJRGvT1a1nCW6tFdRQ3sXJ9Y6FqtOpGD001cTMwwsMai9kqCXcE8IFTSrOST5Ra1YvhkvTkuUCYYcJgyTTF95J+EaX2QKSE4QObRMtZRKjpORnUE0IcxqSalKhYeECHZt2BgunosFwXjn1ZQe97m+mprbosKSbBhz4RTO2bi98twMGIEA7T21JkB5iwH0zPlGHkceDfBS2YdIlBIYAARZGRR9pqSZ7M9D8CW+MakualQdKgRyIPwjO73LxokRFM1YBADknQRfCaGnQmil2iBmF7RZOU0UCYMotbkvYuFQIbvnigqHEQ0ySYeKFYQqcBrDKngxmTUqHGKFTF6xa00LI1VK4GJJmEc4yETFcRBUpZ4w3AMjSE/kYZS3gdFUwuRA1RXjjEKG48g09YUZH2/nCjTxsWZsCrETTNB1jLmbOUPZX4ERUZU4cD0heOL4ZOUlyjaUQ1okm4jKp5s0ZpeDe9Uz4WiJQopSJ1VhZTdYy5tQohntByZ3H4RNMpJFgIuLx5RnOLlwzHCYKFECLKEHqpk8BFaqIEvkIt61/RmtFr7M4yWPLiI1qdKQHTfmbxKXRoGj9bxbg0EZT1ctjXT0nHcYzANYdK4qnAAOY53a23+7WEAOWc3Zhzz5xnUatmqbbpK2dNMD+EMpUcGnt5SpUpClqQoFiCAcuhMHUna6lWd2oQ/Mt8YpKL4kiW5rmLOsJaKK3aKJUsrWbD1OgEZkipQt8M2Wf8afrHF7f2oubMIT+7R7PzVld/hE6zjCPNsvQUtSVVSDNs9p505kg90ke1he55kXbl/SOOr0zFKZJxJGZIJIAubnMkWYXg1VUenQOR4RTInBDjExVc+yMTWcggt4NHA23uz01FRVIjTz0n2cJ5pLHrYwfKnrSNyZ55wDNqpUsBTJQkk7wZlEXuEjMDjDSK5KzuqJ8m+sIZuUm36hP8RQbnbrGpJ7Y1AtiSo8FDPoRHnld2hTLXhmpUk3ZgCDch8uUGbO2kJoISQ9iCRxsLW9IpOSIcYvo79XbVeHflgcwfrB+wtvInlSRZYvhPC1wfGPM6pBuMKiqzEhRS5PKOl7C0CkVMlS1b2+CE+wxSRhZs3ALvG2nrSTpsx1dCNNpHpcuWlabjx1goCFCjZuzlSohMAzIig0yVixMEkwwYZQ02gaMmbshRNlMIZGx1azG6CNl4bEIvyzJwiYg2Is5rDeMOOz4e6y3IRrmaIj30PyagsIgH3BK4q8/6Qo0O+EPCz1PY8YgXfqb2T5QOueoXKT5QepzfF4Q3ftnFp/RnT9gI2j+VXlEzXv7qh4QWVWt6RWUHQ/rpDuPoKfsjKnPdj5QbmOEZ9TtSXKVLRMWAqYWTn0uWYXaLps0AtYxD/k9iuFuRIWDoehi1NUXuk+UUyyk6keMStxPnFNLtEp+gzvBDFbc4oRKGbmHsDr5xnii7ZCrCsKlOwAJboHjyoVUxajMXZSi+Etr4+H/ABHo3aWqanWAQCsFIfnn6PHnMmoGLduGYqFnPSOb5EntE7PiwW8gKtKAp1JDkO9r3ufQRkVe1aZCilbP72MO4tkbtbgI29rHFhLuctOvKOcqdiCZPEyaFdylIfIFSnJbmOMYJ+zqYdSolkCZJQgJuyipTdRY/KLjVTEryGCwxktc5BIOsRnzAcISAiUlgAANBYZufhlBZSMAZWeb3d/16QCITlj2nuPxX9OMBqQjCd2Zbe1PXC59IKl0KCksjErQElj1ct49IsnyyhIOeT3ch7aObcng4HyZ6qqUQMThs0rD7v8ALn4884sAp1J/Z4ANGZJfk48MnMSn0SFYVCYhJS7kuSxsxKlG1znximXsuSh3UFZXfCH/ACkcTAI53tcgCbLwl/2YAu9gpQBHkfKOmky+7loGQCE+7w14sC8KbsSmmTApSS6WbCrgScJHDw1zgufgShakghhk7EcA+loblaSEky3Z0xTEKASeGjM+bgPlrBVLXKkrQpsU1KncM1nzvz0Z7RiIM0qSnCEMruyc7kYhu6huOpjVRSTQd5UtSfeYkNrZOYP1hcOx87HoeyNud+jEksQcKhwIzEasnvFe96RzfYEoNOSXJ7xT4mfIWtwjrPtCQLR6MZNxWx5copSaB6qWpPvkxGTNtcw1RUg5kQN3gOsaqLa3IbVmgKiFNqIAM4DIwhMSr2lQYCyLzNJsMzEkJWIlInSx7MXGanUwm/opf5EJvSFA/wBqRDwsfoLLUSgM7xPAGJwxzKO1qRLSZkpSSwe+RbIRnVXblaXMuSroQT46WiJTS3b/AGFVtR2i5QSMTgDq3TOMqTt2mmLKBNQVJOE3Ge6GCsjdaRb5R5p2n7S1NShCFjAkYioAWVwKnd24cbxxsha7llBm0LAm/B3jB/IfW4Y2ev8Ab0oMpExCkKVKVvBKgTgWwJLHjg84K7K7TE1IlrusCx1UBx5tHkEmTMdJIIGbqDPe48uMdLsSuUgghRChcEfI84Ia7bs1UE40z19ElDuB5xcadHu2PUx5Cjb1RIxoTMIAVifN3B4nJgLcQY6Kh7bTSkFctBCQMS7hzYlvB/SNPOnu2ZrTd0kegKAAYs3OOW7RdspMhkJZRILEmztYDjHMbR7WVNS6JUsy0mwUUsOZuXI6C8ZtPSFLhlzFEklZBJ8CGboP+cJ6/UTs0/j9yLqvas6YrFMU5N8Iy9Moqm1SSRjOdgMvnf1iSaFRzGHXeLW6PAa5olhQlpUtThKlM5d7BI6aksAY5m7OlVFUiyppZbhRuAC6cyrhrYC72gfvCovNSyckJBGWgLezfTOBZsoklUwXDEi5P+ZgFQXhK81LYcAATrkzjhz4RVC3Lpayos4bV8z1Jz/p5G7hsEsODnrpeFRUqUJsLqz09OcPgvZn/VuucQ2WkSSgAYQWGdgB+usUV0tYlqXLIK0XZTswN9WyfmGgxCgMwH4OPhFwWCGUm17Hn0gRTWxyiNrVBQ3cpJwk4grFo7m1ujxNM4u6qd8OEghnS7kqOQ6dIvq0lBKAkkZBixAPxiqklKsol2SkXCtHIyzziyKH+3gEJwkm+ocNkM4nPqwkpJC2LbrPya1vDWKJtbTJUAtSEL1GJQtfQgMP6wTTT5Kgoy1oUkXIBcC1n0e2fKAAZO2ZYSzPcl1BQKWtZhm2Vw0FbP2whZAxAqNgBiOeQFsTw68K8JUApBChuhwXDmwfhFRkSkgkJN8hhwhLauwL+P1g2A9D7HoUpExBGFQUlRCnB3g3D8pjVqKZQsCD4xxXZ3tIEAJmFmtiKg7fnv6x16dpItcX8vPKO/42rtjZ53ydJqWQ52etrkQMqjU/tD1jZlkkPo1rwEtSX9mOuM2criipGz3/AInpEZmzm954IExA90xJM5ObNDykKogIklPCLUpVw+MFKqhpFaZ5OsPJvoKRUx4DzhRYZSuXnChZIdHHpqZ5AOAtws/li/rF1PXzADiSSQ7AEPx4/G8ZlRRTHOFTDmVHT8OngdIGVQzGCmch2OIgjX2ShuV3jw2rPZTo1Bt9RJAlLLZgJf8A9op2ltheElKCgpBuoDEQz7ovY/KApoqrqlC5AcYkMeTsGa+WcB1ezqpcsEYkkm4Sd4BiLqdlB72AzhKKvcG3Rr7NrEpJxM+qjmS7kdbp/rAPaIpC0zkOMVlWIdtQ/wCrRm0dPUJUkKWopYYhiG8RwKfH16xq1KlrlKSUKU/EkEXtcpbnn4xV09iatbmpsWvGAunFro/rBs+uQLqSUjMWHjrHM7EVa72LHk1v11jVopCAVEnCSHxFajlcOD7I5PrDmuxQfRmbJ2rXqnpTNkS0ySVXCXOFiUgFKzf2Q7Rvq2lTkHFh4KsT5uHhkey5sRqkkv5h888+sC97IlKGNaUKLHeWz2YFjc5RF30aJJdhH2ulRvJSh8nSkOxzGWUQXOp1m0rERlpf9awptRTKDBaCk8CLuGyAiKZqAnClYAfQtzF4Bjpoqcl+6CS+i7+ioaopJCfdU2rLJ+cMufJKi8xIubpIB+LegimRLkhQInkpHulScPLFYE+esLcLROomSAkKAPiTFVJXyjiCUCzub6WN3eDKiXIVbcXm4BSAxGjaRTSSZKCRLSUs1gohw/OH0JvcJlbRw5IA8Pn9YrO2iSABdwLDjEpy5Tj2jmxYm/JgWhISkgMGLuA7XGtjAMVTUT7MAn+YO/k8DlSlhliSdXIY/DrBpmkfPeI8ji9IdFRhSS5UTkkLBtzc2PjCAyE04SS6pYL5OSbDpwaCsBCQoEb3MjzcMPGDe+kzUkYkO5dixBGYJfOKE7Mkqc944OWVgObuctYLHQF3xuznjhCiPNIYwjIUQDdjk4PzjQmz5Mm6cJcscADgc7uYel2l3j4Ulsri3E72QzgsVIy00wL2BAzsD5wR3hDJOIAZBuEWzpc1RAUkZOGZ/wCUi9+dtIh3dWBu4bE2wh25jEPnDsVIvotpzJRdBULubEg+GUX1Ha6YLlSd7L9mbf6vlGOvac4HeSx5oIvpmRzyzhpO0VFi6RoVMzngDfWNY6s48GctGEuUFDtXOmH9nNxsHOAJDdcRfn9YIk7WqFDcnIW+gIfyIjN+8cJKpjMnU65t+V7g5Qy9ulTAKAc2JCA9rAOm552jVfK1F6/oyfxdP/maX3zVCzp/yJf4Qy9t1QzUG6J+kAJrlqJcJURYuLhuO8HiqqrO7IBlMTluG99N68bL5i7Ri/hvpmn/AHjm/jH+QQoqRTFQBZAe98T+LGFFfmw9f6F+HP2v2ZMqXtA73e0wTqQCojPKzRZJTWrsamUlN8JQAFO+TFJDZv0g+WhE0nulhmdKgpZCjoThUHHLm8CV81Et+8qAhROEqJmAJ/lBBGK2pIzjzzuBjT7QdvtcoJORKbhrsAAMxm8S2Vs/aKy02oRrbA5szCyQCDfpaDqWoQlu7xzQRZShMIL6l2T42zizaFQlIQpsZcgBKggjJzhVMBUBqbsWg3AqrNg1AJUgSpijuqJeUWsc0g5MP6xn1GzqlF1ShhGomKN2Zt9KRwa4vBkicjdUAvG5UAgFYBFhiwzGbVieEXVm05iXJdIZy/eI/wArLI82a0FhRlDHLXvpwJmEh3cYgGz+PODJ6JRTimvZvZUoZm1khyXNusU/bhUBctwZZbu1BWLCoD8TklzmIr2PUKa+aXF+XtA/HxMWuDN7OyTIFzKqAxZLzJhCmLuwSQzP5QXKEpSUY5c6xJQFJmrUCQcgUnSLF9pJaJi2Uo4EEFBlKFyLb2MpvoGu7RZVdo5KCLpUC27KQASzhRxghXPhbWINQGr7TSZK+7mJmI5qQQTlfCUh7N8IJG3KJQ/fFn/CcxdjaCaztYolPey0EpJwgjGCMnZJYnxiuX2hlFRK6UK3S4TIcti9oBRfg7cucLYFZBO2KNh+3sQSCUkOBb8LcRD1FRTsB3yQSLMkOxA/LkQ2cEVG3UFaZS6dCAQMBWEoHIAkKD3dg+sVVtYUBalJvcEIRLL8Cn2SogNqIWw1ZmBMslQTU3xXHdJsA7hRwMb3e2UCLrqdj+2QpQBcplDwt3ZgfadMZhxJXMWrGEOhAZDgHeKHKiCfpBkpCZGU1PerclRCsRQGxqUWOE+bGKCgeVVKJDIwptvd0hIfJgFIxO97hs415UjDZYl4iXcBLlgCDZFj9Ir7ibLEyccM1wAAhKilbjCktbAxZ1Aq1yjN2WZ0tOBchMxROHGoqUQA7k4FmzCwOFRgCjcXLGZIaxyHxwc4b7UnJ/IH/aIyNopUEJVJUygk4cMrGFkndUSuwDYvxNEJFPNUgd2kuokLWVoT3mYXgllLpILtl7MKgs0qiXMUpSkhCktbeAWeICSL6nO/CIoXNJACPEhrdCI19nyFS0JR7XHLMgFyHAzJsBB6xMHlq0SUc5PKkvjBOZd93QbzENnk/ONLZU6Zg3EpIz/CH1AASbc3zeL58ha8wegtA8rYoBKnWl7uJjHL0gJyvpkk1VQpRaTNwkEjdSog6371gMmtxgKTtI40qXKWk++O6WWOlxLU5zFiIMr5CZicJnoOJgymVldhfN2jGn7ISnCRMO4FBIlqKAH1sgkkly7libRSaBxZ0X28KJcrA5y1DPN3luPForG0EkCwJGaXBJGpAa4GbiOO7lK1r/aOA+NONRWLgEgLQACcQLk5cYiaObLxYFOnCAZZCgWJZJwrUpyQM2z4RWJNnVGvl4mWmUWuBuE2fiRwHS0Umqp5m+4BGRKk4Teybq0Oj25xz7zJstQSmVKUkpOPEsaPhISjDvApsfqwKNoVK0lJSpks7Mhi7gMk4W5kawUKzr5u1pcsJxghRc4XKSWzbd3xn7JIzgeZt+RMuhRwpuCFLa43XBQARz5RjDbdRhHfYbB5RPdgJLFOZThbofCM6Z2mmyklJVJWbMnCgpZnyAfO4YjmIMR2zq0105v3knxSR6YT8YUY9P3kxKVkz0lQBKUyww6b2UKIo0tGvL2V3LplqVLAIcJLXZwLcn1iSNnqCwTOnKVYpJWCz6AAep45x2qpJCCFSlLc2ViLl8sr/KAKjZIKkthlLUknAcTvoBpbgDDaZzYv2c3WUKZigVlZUku7k6GzZf8AEAzdgSTYpDJLgXABb04x0aqNYDlCwb2LaZ5GICjUw3FNm6gcPmekTbMnCVmDszY0qXjKBjxs+MJUGfRx6xOdscKBEpXcu3sISE+KWY6XjWJD63sQLjLiIikpI48c4WTC5IwqzZeCWVoJMxJSpSvxMAHsGy+EU1imKZyTZR3x+YBj5x0xv7qgDna56ecc+nZ4SZkpZwB3AVYsfZI5s3lGkHexcW+yraol4TNUZiAmylSgCoj3DvOMNyMteAjl5dbgXMXTLmBLDEtTd5ldw9y75cso6jZ5KSULAJDgpNwRrbIj6x2FL2ao56ErTSyxhcjCj2STfK8Ns2i62PMUTkhSVFJVNYqKhhDAJ95CgQoseOjRqCpKJbS5kwLVcFKWLHUJZstAY6yt7AU+EHDhFy6VFKnz3U3Dcngai7NpAZM2YAD/ABE3L8S2XOIbLUkY9PtlOAtOnqWx31gS2GoSb3drQBNq0zACVTiolkTDcWtdRUG62aOsqux9Ss7tSEpscOFw41zgCq7G1hWCpUtYOblgWyszlxAqKDezk1EqWAXwhJ3mQVLV+JRcvyvF422nGsMSFjexBJNgwGTNyvnBFJsgdylJ7tC0hzhOJIbgTpnp8Iaqo0pwlU6WQQwJSAMxwLZkXiGznlmuGRoe5ShSZYEnvFFZwlwXAxbpQyHCU+yeJtA1fsaRNTimupaj+9QnCohywCkl7AsSrMHWNjZ1M2HCEEEMcJdPiWc2eLq+WmWcYQ/JIOZs5AgyZayrc5qZ2PpAlglSk3bEpTtpd8LfpoBkUaJa1olpPdpCgEhaGTYBQAfG5Y2yLxu7SqEJVvYrm7JYDgx43EcynY9Qta1yphmAuyXAI8FJIVpqIpNvkUGsuS6XJIsEEM3uHTIt3jHqM4KVPmB2VYjWWPH3+MYcmjrHIMmRukAvhEaVDsWsmuTOpk4eCSq/oIdGvkiXqqXYKU4HEIDeOJ4qmVpF8QJycFFnLH2Qch8Y00dmV+9VKGV0IQPBy/KCU9mnDGasj+ZN/JIv9IWwpT22MJc1QDle6A7OpvQBohTVSFpdKsaQWdi5bV1TL9WjaR2TZmnEhz7QBv8AMcovrOztIlitCSWazh2ys4EFmcdSS/8ARzP3dNnKx0ykAgYVJmS0qCgS+YcpyA01h17EqcYC6eR3YzUglwon2yC7l7OdI7iio5SZQ7hISh8gLDoHaHmBNilJuLK01e2Tw82hOTbtHGU9ItcpMubLshRSApd0qDspBMi7sMl65RoSdmJS5UFJW91d8oqJwhikhIfS5A1DcaqqoqkqUO7mZqIUCClSXJHMW5RNcypDY5agnC5JVYfP9dIG2aJxSuzKqOza1rMwKQXe05IPIOkIDkB7vcsTlD7O7KSJdlznwbytxKQRifNRJA0txEXGrGJ1FRPAk+FoeqkJnFOJCVYC9zYcme45ZWhqTM/Np8mnN2nIBYzUjLMjhCjM+yJ/+Af4E/7YaFSK/IidtsuhrgD385Ct9wBMPs3s4SOWmkaQpCbqwk6NNP8At+ccEqvWbFRhInzDkVGDJlYI6+opKoTCZfdlH5pvtcyDJLeBhI2XNYbyS2hmqwvrupSLPpHMoVN4KHBwc+UESkVH4V+P9YVseK9mjW021F+zMpJY/Kpbvxco9IhT7G2lhUF1ssEthMsB0+JDX6QGO/Jw4F5O+nnk8ECRUfhbxH1gyYlFeypfZ/aSlK72sM1GE4AJndEL0KmQQoNpzjHquzdZIld7OWFql3KhMxHDqMOAFrvcmNw0lRwb/EPrEJtFUEMUFQIILKGTdYamwwXs5raSQSJqW0Cm4HL6eUNPo5tRKCJC1Jm2YBWEKv7KtOhOvWCqelwlclQIw2wtobj4+HSB9mqKV4dUnPkWY/CLsihbP7LbSlPjp1THa3fJDF3JDTA56vHS0VFWpYfZlJSCMpiCSG13meEirme06/WF94LB9tQ8TGbbLcLXJp0sucogTJU1NswwD/4Tl9YhtKimrScHeYkmzuBoM/nygQ7ZmD+IrzixG3pxt3h8h9IkfjdU2YU6mnS1qxhSepDZ55xuy9sIQgIO8QBds/Buo8IVVtdcxBQogghstdIy/sJAAOr+HOGc0lLSe3ZvU+05R/K3QWY84za2rSvdRNCQ2TnO+ofk8FSNrlAZCQALZD1tFh2+feQg+A+YhbHQ4Ta6Ofqa6Yd1SgEks4u/XWLaQqlgLTOcfhbD4ekbJ20k5yZZH8o+kQNVTK9qmQW4W+EOzLwT5MGrrFTLElLKcW6OW46QhPwXQbNch739I3f/AOJWclQPJavTeh009Cf+og8Xf6wJmb0NQz6fbBCcBBUbXPNybZPz6RbR7YSlV3IJzI9YO+66VWU5Qfj8MhEFdl0G6agG7sR88UPYMdZFNZttJcy2dntnm3GMydWhZdQDWsl7l+vKNKo7HqfEggn+f5ENGcezdTLDCW4AtcHxsb/1gVGc/JfBJO1ShLIQrPNyfC8XL28SMOFVw2eHm4jMqaeYkkMyr2U45ecDqx6nNsuI+UNIyzmi0zlBQYqs+r8ddMxGjJUVpJmr3DkH3jazHSMsuc3GgZj5+kVVNwCxLaX82yhijJp2ac7ApgAABZyA/idYAnpAJCSWPHh9YFXUzA27iDGwzHK2paLBPKvaAIOWEZNfOGhOTfKLZdKGy/XnCihSke8CTrl8yIUMLO3CMJZKW5pQGgyWrD7Sg5ysAIumJLFmfR4SE2Ds/IW8Iij03YOpAUu4Qpm4lvVn8ItFrkANwJhLp2G4B4lv/EQQAwgEkUSZqCDgctnkD6xLuQXseYc38zCnJdw+f4Uk+ZhpFOE6FrNk/rlAK2REgAufmfOGCXchZIys1jwgoy9AGH65RFMhN7G/Mt4DSFQHK9rNnlITUJ0ZK7aE2Vnxt4iOfr5ahhmDSyumhj0qophMQUKBKSCk30MedpkGWqZTzHxIs5yKTcacCIZRu9n6pQ3cVls3VvnHQSJJbeHwP/EeebNnKQvuybpIbmNG+Mei7MqhNQDZ8ldf6wPcVUyE7Z4VkUjqkGB1bMBsUji7N6iNYkDUDxhd8kZkQqQbcmOrYY0JtfOLRQLYpceMGzayWM1C9h1iP2yX+L0gpCklLkzhsEC6lPxYt8of7rlDMcfeN+F4O+9JP4n/AF1iB2gFpWJJBUAW3hnpxZ+kFF5A33UhP8P/AFKiH3ZKJ9ghtXPpEtpbTVI7sTAlfeEhPu7wAJBJJS7auMoupdtSZhKQtOIZpxB/i0VhYWwSZshD2xdQf6RUvYodkzC/MP6iOgBhu65CDxsef2crM2VNFwyh+U/IwNMlzE+0hQ6g/GOyEpjYeNornS16ENwI+cS4P0PM46VVrBso+caNPt2YPefqXjRrKWW2/LbiUj6XjLrdkJSkrSthnvD5i/pEtFZJh6O0rhlpB8PrFn2qkmA4pKP8oHqLxyvdqIxM44w8ibY/p4Cf4SCdry5CVBUsskO6dH0YxZSbEmLSFBcsOARiPHoDZuMDKohOGgw3AJZ+ItA0jaCk28HEVexz+GMpv0dHL7KrzC5ZPi3mBAVR2cnJ/ggiwdCnbVw9/SAfvVYO6tQHIwdJ7Szk5nF1gst/GjWxkztmKBI7ubbglX0hR1SO1gYOi/WFBkZ/ifZqy0kZqB8G+ZiaU+sMecOmLNyagOHrEDEnEO8IBmEO0ReILmGEBc/EwHVbVkSxiVMljqtP1iyYnGCFJBBBBBGYOYMZ0ns9ToumRKT0Ql/NodoKZk0+3Jy191TBKgSomcoLwByThByJHKBO02zKrEJ6koXhDK7t8TDUpOYF8o7OVSC73HP5DSAdpbUTTJKpjlPukan8PXhCb6oWO9nK7f2OpMuXVSVCZLYOpOj3fpz5jKB6msnmSpVMSJrAgABje4uOGUaGza6bMKlyqMiVNChMTjARMBDEgEBl8xY3fiMOjmFClSlYkFJNlBiA9if014qmmK00Ad3tleeIdVS0xJOwtqnOclPWaD8HgLaatomYvuTMVLFwoXADOQ7NYvGdMl7RPtLWGb2lgM9xmqNaf0Y2jpP7vbQJ365As1io/IRXN7MTfe2gW13T81RyapM4+3UIH805H+4wjsaav2Zne/8Abxq9RLb1h4v2GSOh/utI/ibQ/wBKfmuCKfZEyn/abNqxOb94glJJPIAMzaZxy8rsfWr9mlqDz7tYHqkRqbL7B7USrEiSZZ4rmJT/AOzwnF9sFJdHabJ/tDQsdzWS8JulQUHSeRBFvGK9pf2c0M897RzlUy1XATvS35B3HgW5QJUdhdoTkg1BpkkC68aiSBxwoILecaux/wCz6fJY/bcIdylCCR/qI+ETxwyrvlGRLoNvUXsYaqWMglQKm/lLKHkY1ZP9oyJZQmqSqUpWaVIUkpLAlwRzz+EdhSyBKsuctbZEgJHTjFe1qmjmJw1CZMxI0mBK/IF4PJ7HT6G2bt6ROTilzEKGu8A0aKJqTkQehjkKzbFAqUqRKlJUlQUlpEvIsQ4KBZQ0Lu8eTydnbVSWSirt+VXzEXGVg9uT6KiK0Ag59eEeFyPv1AcJntzSPhYwYjbW30h+6mtzlk+jvDsR7AaJLEWvyI+BjEmdk0OooUtClcwpJ8CxjiabtZtse1RqV/8AWpPyMFI/tB2iktM2fNfgELPqA0S4xYNJ8nRjY0xAKMQNs0sOlnJ4QIOzszXD5kfKMlfbxUwtN2VPUf8Askn1jU2d2yDFKdnViBmQJKm+EQ9P0VD+PDITNhTct0tzb4wLP2XPA/dqLagP8HjU/vzI96nq09ZEz/bGpsjbMqoO4ianmtBR/wCV/SIcGjVTOLKiLFwdQQYUekmUePqfrChUVkSaJJTCl9DEiYZAhChwmImACUUVtImagoWThVnhUUnN7ERblCvABgq7I0vGd/8Asv6wHM7ISwXl1VRLP87/AEjqQ8MpMPOXsMUcydj1aLJ2itvzSwo+ZVFA7O99apqZ84AvhfAl+LB46opD2EWgAjIQsmOkc4qs+yqSg/uVWQrRJ/CfkdYInbMp6xAWp0qSSAoNiHJ9UkNYiNaqpErSUqQFA2INxGIvs6UrKpCsAUBu3IDfhGJgOkJA1YqvshRqw94qcQHsJpQC/EIAeEdg7MljekIU3/VUpf8A5kwPU9k5k0grnqSA9kAOSWzJJybhqYgewEjVc088Q8/ZismR40EI2ts2T+7l06D+SUl/Nnh5vbyQBZR+HyEVyewNIPaC1dZi/kRGpTdmqWX7MiWOeEE+ZvCbfspQiujER21TNLSpUyaeQJHmbCNOTVVaxaShDnJSw/8ApBjXElI92w0EWotpElUjFXTVis5ktPRJUR8IDm0NYmwV3jOxfC+dmvl1jpleMIdYBOKfJzh7KpmAKmTZz2dPeMH19n5RanslSay8R/MpSj6mN1QfWGSgmAYJK2XJAAwBhYO5y6wWqWBp6RJYIiIl8/B4KAipA0AeI4uKRF1+MQWgHKHQDKAZ2EPYcIYIiKxAA+PlCK+UVtyhJLcIAJKUMoik8DCmEGKiBABMofT4Q0MZfSFDGEItEneI9YQOkMgshEDlDCE0IBwYRTCfnDYrwDHaHhARIJgAgBDvDkDKEEQAN8IeESYeCgFlCJiUOUwqAgwhMYRhzpBQDmGBhx1h1HlABFodMMIUMBGGxHSEWh3gAqWq+R8obFFuIRHC/wDSCgItEgkRHEBxiXePpAAtLxUsnhFhLRFJgAqSfKJFPOJrZ4WCChlaJZubQ5liHKIh+mgAYqTqpI8oURZOoDwoBbliDl0ixOcKFDAdOfnDg/D6woUACTrECbeMNCgAvEI/WFChAWNl0ERUIUKGxESMugiRhQoBkwPnEtIUKGSVj9ecIiFCiSkKZmOsSGcKFDAiv9eUUA7v65woUIa4Ej2j+tYmD+vCFCgAZX68jEF6eMKFAImvTpDSteohQoYyNQb+B+MUqN/H5QoUAIio/OLpZ3R4QoUCGxPeHHz+ZhoUMQPOUXNzChQoZR//2Q==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jpeg;base64,/9j/4AAQSkZJRgABAQAAAQABAAD/2wCEAAkGBxMTEhUUExQWFhUWGBUYFxgYGBwbHRscGhcYFxccGxocHCggHB8lHBgUITEhJSkrLi4uFx8zODMsNygtLisBCgoKDg0OGxAQGzAkICQsLCwsLCwsLCwsLCwsLCwsLCwsLCwsLCwsLCwsLCwsLCwsLCwsLCwsLCwsLCwsLCwsLP/AABEIAMIBAwMBIgACEQEDEQH/xAAcAAABBQEBAQAAAAAAAAAAAAAEAAECAwUGBwj/xABFEAABAgQDBQUFBQUHBAMBAAABAhEAAwQhEjFBBSJRYXEGE4GRoTJCscHRFBVSYvAjM0Ny4QcWgpKi0vFTc7LCY4OTJP/EABkBAAMBAQEAAAAAAAAAAAAAAAABAgMEBf/EACgRAAICAQQCAgICAwEAAAAAAAABAhESAyExQRNRBGEUoSKRcbHwMv/aAAwDAQACEQMRAD8A9aGHR4Pp+kWd2OESjSU7IjGig0aCp2+nXrEu7CbiJqXEAeMK2+Q26HmAKBBDg5wKvZ0o+63QxctPAmGWQA5NoqLa4Ymk+UU/dMrgfOKJ+xR7h84JmVyEi290gSftRR9kN1jWHmb2f9mM3pLn9GdPo1IzHlFJRGvT1a1nCW6tFdRQ3sXJ9Y6FqtOpGD001cTMwwsMai9kqCXcE8IFTSrOST5Ra1YvhkvTkuUCYYcJgyTTF95J+EaX2QKSE4QObRMtZRKjpORnUE0IcxqSalKhYeECHZt2BgunosFwXjn1ZQe97m+mprbosKSbBhz4RTO2bi98twMGIEA7T21JkB5iwH0zPlGHkceDfBS2YdIlBIYAARZGRR9pqSZ7M9D8CW+MakualQdKgRyIPwjO73LxokRFM1YBADknQRfCaGnQmil2iBmF7RZOU0UCYMotbkvYuFQIbvnigqHEQ0ySYeKFYQqcBrDKngxmTUqHGKFTF6xa00LI1VK4GJJmEc4yETFcRBUpZ4w3AMjSE/kYZS3gdFUwuRA1RXjjEKG48g09YUZH2/nCjTxsWZsCrETTNB1jLmbOUPZX4ERUZU4cD0heOL4ZOUlyjaUQ1okm4jKp5s0ZpeDe9Uz4WiJQopSJ1VhZTdYy5tQohntByZ3H4RNMpJFgIuLx5RnOLlwzHCYKFECLKEHqpk8BFaqIEvkIt61/RmtFr7M4yWPLiI1qdKQHTfmbxKXRoGj9bxbg0EZT1ctjXT0nHcYzANYdK4qnAAOY53a23+7WEAOWc3Zhzz5xnUatmqbbpK2dNMD+EMpUcGnt5SpUpClqQoFiCAcuhMHUna6lWd2oQ/Mt8YpKL4kiW5rmLOsJaKK3aKJUsrWbD1OgEZkipQt8M2Wf8afrHF7f2oubMIT+7R7PzVld/hE6zjCPNsvQUtSVVSDNs9p505kg90ke1he55kXbl/SOOr0zFKZJxJGZIJIAubnMkWYXg1VUenQOR4RTInBDjExVc+yMTWcggt4NHA23uz01FRVIjTz0n2cJ5pLHrYwfKnrSNyZ55wDNqpUsBTJQkk7wZlEXuEjMDjDSK5KzuqJ8m+sIZuUm36hP8RQbnbrGpJ7Y1AtiSo8FDPoRHnld2hTLXhmpUk3ZgCDch8uUGbO2kJoISQ9iCRxsLW9IpOSIcYvo79XbVeHflgcwfrB+wtvInlSRZYvhPC1wfGPM6pBuMKiqzEhRS5PKOl7C0CkVMlS1b2+CE+wxSRhZs3ALvG2nrSTpsx1dCNNpHpcuWlabjx1goCFCjZuzlSohMAzIig0yVixMEkwwYZQ02gaMmbshRNlMIZGx1azG6CNl4bEIvyzJwiYg2Is5rDeMOOz4e6y3IRrmaIj30PyagsIgH3BK4q8/6Qo0O+EPCz1PY8YgXfqb2T5QOueoXKT5QepzfF4Q3ftnFp/RnT9gI2j+VXlEzXv7qh4QWVWt6RWUHQ/rpDuPoKfsjKnPdj5QbmOEZ9TtSXKVLRMWAqYWTn0uWYXaLps0AtYxD/k9iuFuRIWDoehi1NUXuk+UUyyk6keMStxPnFNLtEp+gzvBDFbc4oRKGbmHsDr5xnii7ZCrCsKlOwAJboHjyoVUxajMXZSi+Etr4+H/ABHo3aWqanWAQCsFIfnn6PHnMmoGLduGYqFnPSOb5EntE7PiwW8gKtKAp1JDkO9r3ufQRkVe1aZCilbP72MO4tkbtbgI29rHFhLuctOvKOcqdiCZPEyaFdylIfIFSnJbmOMYJ+zqYdSolkCZJQgJuyipTdRY/KLjVTEryGCwxktc5BIOsRnzAcISAiUlgAANBYZufhlBZSMAZWeb3d/16QCITlj2nuPxX9OMBqQjCd2Zbe1PXC59IKl0KCksjErQElj1ct49IsnyyhIOeT3ch7aObcng4HyZ6qqUQMThs0rD7v8ALn4884sAp1J/Z4ANGZJfk48MnMSn0SFYVCYhJS7kuSxsxKlG1znximXsuSh3UFZXfCH/ACkcTAI53tcgCbLwl/2YAu9gpQBHkfKOmky+7loGQCE+7w14sC8KbsSmmTApSS6WbCrgScJHDw1zgufgShakghhk7EcA+loblaSEky3Z0xTEKASeGjM+bgPlrBVLXKkrQpsU1KncM1nzvz0Z7RiIM0qSnCEMruyc7kYhu6huOpjVRSTQd5UtSfeYkNrZOYP1hcOx87HoeyNud+jEksQcKhwIzEasnvFe96RzfYEoNOSXJ7xT4mfIWtwjrPtCQLR6MZNxWx5copSaB6qWpPvkxGTNtcw1RUg5kQN3gOsaqLa3IbVmgKiFNqIAM4DIwhMSr2lQYCyLzNJsMzEkJWIlInSx7MXGanUwm/opf5EJvSFA/wBqRDwsfoLLUSgM7xPAGJwxzKO1qRLSZkpSSwe+RbIRnVXblaXMuSroQT46WiJTS3b/AGFVtR2i5QSMTgDq3TOMqTt2mmLKBNQVJOE3Ge6GCsjdaRb5R5p2n7S1NShCFjAkYioAWVwKnd24cbxxsha7llBm0LAm/B3jB/IfW4Y2ev8Ab0oMpExCkKVKVvBKgTgWwJLHjg84K7K7TE1IlrusCx1UBx5tHkEmTMdJIIGbqDPe48uMdLsSuUgghRChcEfI84Ia7bs1UE40z19ElDuB5xcadHu2PUx5Cjb1RIxoTMIAVifN3B4nJgLcQY6Kh7bTSkFctBCQMS7hzYlvB/SNPOnu2ZrTd0kegKAAYs3OOW7RdspMhkJZRILEmztYDjHMbR7WVNS6JUsy0mwUUsOZuXI6C8ZtPSFLhlzFEklZBJ8CGboP+cJ6/UTs0/j9yLqvas6YrFMU5N8Iy9Moqm1SSRjOdgMvnf1iSaFRzGHXeLW6PAa5olhQlpUtThKlM5d7BI6aksAY5m7OlVFUiyppZbhRuAC6cyrhrYC72gfvCovNSyckJBGWgLezfTOBZsoklUwXDEi5P+ZgFQXhK81LYcAATrkzjhz4RVC3Lpayos4bV8z1Jz/p5G7hsEsODnrpeFRUqUJsLqz09OcPgvZn/VuucQ2WkSSgAYQWGdgB+usUV0tYlqXLIK0XZTswN9WyfmGgxCgMwH4OPhFwWCGUm17Hn0gRTWxyiNrVBQ3cpJwk4grFo7m1ujxNM4u6qd8OEghnS7kqOQ6dIvq0lBKAkkZBixAPxiqklKsol2SkXCtHIyzziyKH+3gEJwkm+ocNkM4nPqwkpJC2LbrPya1vDWKJtbTJUAtSEL1GJQtfQgMP6wTTT5Kgoy1oUkXIBcC1n0e2fKAAZO2ZYSzPcl1BQKWtZhm2Vw0FbP2whZAxAqNgBiOeQFsTw68K8JUApBChuhwXDmwfhFRkSkgkJN8hhwhLauwL+P1g2A9D7HoUpExBGFQUlRCnB3g3D8pjVqKZQsCD4xxXZ3tIEAJmFmtiKg7fnv6x16dpItcX8vPKO/42rtjZ53ydJqWQ52etrkQMqjU/tD1jZlkkPo1rwEtSX9mOuM2criipGz3/AInpEZmzm954IExA90xJM5ObNDykKogIklPCLUpVw+MFKqhpFaZ5OsPJvoKRUx4DzhRYZSuXnChZIdHHpqZ5AOAtws/li/rF1PXzADiSSQ7AEPx4/G8ZlRRTHOFTDmVHT8OngdIGVQzGCmch2OIgjX2ShuV3jw2rPZTo1Bt9RJAlLLZgJf8A9op2ltheElKCgpBuoDEQz7ovY/KApoqrqlC5AcYkMeTsGa+WcB1ezqpcsEYkkm4Sd4BiLqdlB72AzhKKvcG3Rr7NrEpJxM+qjmS7kdbp/rAPaIpC0zkOMVlWIdtQ/wCrRm0dPUJUkKWopYYhiG8RwKfH16xq1KlrlKSUKU/EkEXtcpbnn4xV09iatbmpsWvGAunFro/rBs+uQLqSUjMWHjrHM7EVa72LHk1v11jVopCAVEnCSHxFajlcOD7I5PrDmuxQfRmbJ2rXqnpTNkS0ySVXCXOFiUgFKzf2Q7Rvq2lTkHFh4KsT5uHhkey5sRqkkv5h888+sC97IlKGNaUKLHeWz2YFjc5RF30aJJdhH2ulRvJSh8nSkOxzGWUQXOp1m0rERlpf9awptRTKDBaCk8CLuGyAiKZqAnClYAfQtzF4Bjpoqcl+6CS+i7+ioaopJCfdU2rLJ+cMufJKi8xIubpIB+LegimRLkhQInkpHulScPLFYE+esLcLROomSAkKAPiTFVJXyjiCUCzub6WN3eDKiXIVbcXm4BSAxGjaRTSSZKCRLSUs1gohw/OH0JvcJlbRw5IA8Pn9YrO2iSABdwLDjEpy5Tj2jmxYm/JgWhISkgMGLuA7XGtjAMVTUT7MAn+YO/k8DlSlhliSdXIY/DrBpmkfPeI8ji9IdFRhSS5UTkkLBtzc2PjCAyE04SS6pYL5OSbDpwaCsBCQoEb3MjzcMPGDe+kzUkYkO5dixBGYJfOKE7Mkqc944OWVgObuctYLHQF3xuznjhCiPNIYwjIUQDdjk4PzjQmz5Mm6cJcscADgc7uYel2l3j4Ulsri3E72QzgsVIy00wL2BAzsD5wR3hDJOIAZBuEWzpc1RAUkZOGZ/wCUi9+dtIh3dWBu4bE2wh25jEPnDsVIvotpzJRdBULubEg+GUX1Ha6YLlSd7L9mbf6vlGOvac4HeSx5oIvpmRzyzhpO0VFi6RoVMzngDfWNY6s48GctGEuUFDtXOmH9nNxsHOAJDdcRfn9YIk7WqFDcnIW+gIfyIjN+8cJKpjMnU65t+V7g5Qy9ulTAKAc2JCA9rAOm552jVfK1F6/oyfxdP/maX3zVCzp/yJf4Qy9t1QzUG6J+kAJrlqJcJURYuLhuO8HiqqrO7IBlMTluG99N68bL5i7Ri/hvpmn/AHjm/jH+QQoqRTFQBZAe98T+LGFFfmw9f6F+HP2v2ZMqXtA73e0wTqQCojPKzRZJTWrsamUlN8JQAFO+TFJDZv0g+WhE0nulhmdKgpZCjoThUHHLm8CV81Et+8qAhROEqJmAJ/lBBGK2pIzjzzuBjT7QdvtcoJORKbhrsAAMxm8S2Vs/aKy02oRrbA5szCyQCDfpaDqWoQlu7xzQRZShMIL6l2T42zizaFQlIQpsZcgBKggjJzhVMBUBqbsWg3AqrNg1AJUgSpijuqJeUWsc0g5MP6xn1GzqlF1ShhGomKN2Zt9KRwa4vBkicjdUAvG5UAgFYBFhiwzGbVieEXVm05iXJdIZy/eI/wArLI82a0FhRlDHLXvpwJmEh3cYgGz+PODJ6JRTimvZvZUoZm1khyXNusU/bhUBctwZZbu1BWLCoD8TklzmIr2PUKa+aXF+XtA/HxMWuDN7OyTIFzKqAxZLzJhCmLuwSQzP5QXKEpSUY5c6xJQFJmrUCQcgUnSLF9pJaJi2Uo4EEFBlKFyLb2MpvoGu7RZVdo5KCLpUC27KQASzhRxghXPhbWINQGr7TSZK+7mJmI5qQQTlfCUh7N8IJG3KJQ/fFn/CcxdjaCaztYolPey0EpJwgjGCMnZJYnxiuX2hlFRK6UK3S4TIcti9oBRfg7cucLYFZBO2KNh+3sQSCUkOBb8LcRD1FRTsB3yQSLMkOxA/LkQ2cEVG3UFaZS6dCAQMBWEoHIAkKD3dg+sVVtYUBalJvcEIRLL8Cn2SogNqIWw1ZmBMslQTU3xXHdJsA7hRwMb3e2UCLrqdj+2QpQBcplDwt3ZgfadMZhxJXMWrGEOhAZDgHeKHKiCfpBkpCZGU1PerclRCsRQGxqUWOE+bGKCgeVVKJDIwptvd0hIfJgFIxO97hs415UjDZYl4iXcBLlgCDZFj9Ir7ibLEyccM1wAAhKilbjCktbAxZ1Aq1yjN2WZ0tOBchMxROHGoqUQA7k4FmzCwOFRgCjcXLGZIaxyHxwc4b7UnJ/IH/aIyNopUEJVJUygk4cMrGFkndUSuwDYvxNEJFPNUgd2kuokLWVoT3mYXgllLpILtl7MKgs0qiXMUpSkhCktbeAWeICSL6nO/CIoXNJACPEhrdCI19nyFS0JR7XHLMgFyHAzJsBB6xMHlq0SUc5PKkvjBOZd93QbzENnk/ONLZU6Zg3EpIz/CH1AASbc3zeL58ha8wegtA8rYoBKnWl7uJjHL0gJyvpkk1VQpRaTNwkEjdSog6371gMmtxgKTtI40qXKWk++O6WWOlxLU5zFiIMr5CZicJnoOJgymVldhfN2jGn7ISnCRMO4FBIlqKAH1sgkkly7libRSaBxZ0X28KJcrA5y1DPN3luPForG0EkCwJGaXBJGpAa4GbiOO7lK1r/aOA+NONRWLgEgLQACcQLk5cYiaObLxYFOnCAZZCgWJZJwrUpyQM2z4RWJNnVGvl4mWmUWuBuE2fiRwHS0Umqp5m+4BGRKk4Teybq0Oj25xz7zJstQSmVKUkpOPEsaPhISjDvApsfqwKNoVK0lJSpks7Mhi7gMk4W5kawUKzr5u1pcsJxghRc4XKSWzbd3xn7JIzgeZt+RMuhRwpuCFLa43XBQARz5RjDbdRhHfYbB5RPdgJLFOZThbofCM6Z2mmyklJVJWbMnCgpZnyAfO4YjmIMR2zq0105v3knxSR6YT8YUY9P3kxKVkz0lQBKUyww6b2UKIo0tGvL2V3LplqVLAIcJLXZwLcn1iSNnqCwTOnKVYpJWCz6AAep45x2qpJCCFSlLc2ViLl8sr/KAKjZIKkthlLUknAcTvoBpbgDDaZzYv2c3WUKZigVlZUku7k6GzZf8AEAzdgSTYpDJLgXABb04x0aqNYDlCwb2LaZ5GICjUw3FNm6gcPmekTbMnCVmDszY0qXjKBjxs+MJUGfRx6xOdscKBEpXcu3sISE+KWY6XjWJD63sQLjLiIikpI48c4WTC5IwqzZeCWVoJMxJSpSvxMAHsGy+EU1imKZyTZR3x+YBj5x0xv7qgDna56ecc+nZ4SZkpZwB3AVYsfZI5s3lGkHexcW+yraol4TNUZiAmylSgCoj3DvOMNyMteAjl5dbgXMXTLmBLDEtTd5ldw9y75cso6jZ5KSULAJDgpNwRrbIj6x2FL2ao56ErTSyxhcjCj2STfK8Ns2i62PMUTkhSVFJVNYqKhhDAJ95CgQoseOjRqCpKJbS5kwLVcFKWLHUJZstAY6yt7AU+EHDhFy6VFKnz3U3Dcngai7NpAZM2YAD/ABE3L8S2XOIbLUkY9PtlOAtOnqWx31gS2GoSb3drQBNq0zACVTiolkTDcWtdRUG62aOsqux9Ss7tSEpscOFw41zgCq7G1hWCpUtYOblgWyszlxAqKDezk1EqWAXwhJ3mQVLV+JRcvyvF422nGsMSFjexBJNgwGTNyvnBFJsgdylJ7tC0hzhOJIbgTpnp8Iaqo0pwlU6WQQwJSAMxwLZkXiGznlmuGRoe5ShSZYEnvFFZwlwXAxbpQyHCU+yeJtA1fsaRNTimupaj+9QnCohywCkl7AsSrMHWNjZ1M2HCEEEMcJdPiWc2eLq+WmWcYQ/JIOZs5AgyZayrc5qZ2PpAlglSk3bEpTtpd8LfpoBkUaJa1olpPdpCgEhaGTYBQAfG5Y2yLxu7SqEJVvYrm7JYDgx43EcynY9Qta1yphmAuyXAI8FJIVpqIpNvkUGsuS6XJIsEEM3uHTIt3jHqM4KVPmB2VYjWWPH3+MYcmjrHIMmRukAvhEaVDsWsmuTOpk4eCSq/oIdGvkiXqqXYKU4HEIDeOJ4qmVpF8QJycFFnLH2Qch8Y00dmV+9VKGV0IQPBy/KCU9mnDGasj+ZN/JIv9IWwpT22MJc1QDle6A7OpvQBohTVSFpdKsaQWdi5bV1TL9WjaR2TZmnEhz7QBv8AMcovrOztIlitCSWazh2ys4EFmcdSS/8ARzP3dNnKx0ykAgYVJmS0qCgS+YcpyA01h17EqcYC6eR3YzUglwon2yC7l7OdI7iio5SZQ7hISh8gLDoHaHmBNilJuLK01e2Tw82hOTbtHGU9ItcpMubLshRSApd0qDspBMi7sMl65RoSdmJS5UFJW91d8oqJwhikhIfS5A1DcaqqoqkqUO7mZqIUCClSXJHMW5RNcypDY5agnC5JVYfP9dIG2aJxSuzKqOza1rMwKQXe05IPIOkIDkB7vcsTlD7O7KSJdlznwbytxKQRifNRJA0txEXGrGJ1FRPAk+FoeqkJnFOJCVYC9zYcme45ZWhqTM/Np8mnN2nIBYzUjLMjhCjM+yJ/+Af4E/7YaFSK/IidtsuhrgD385Ct9wBMPs3s4SOWmkaQpCbqwk6NNP8At+ccEqvWbFRhInzDkVGDJlYI6+opKoTCZfdlH5pvtcyDJLeBhI2XNYbyS2hmqwvrupSLPpHMoVN4KHBwc+UESkVH4V+P9YVseK9mjW021F+zMpJY/Kpbvxco9IhT7G2lhUF1ssEthMsB0+JDX6QGO/Jw4F5O+nnk8ECRUfhbxH1gyYlFeypfZ/aSlK72sM1GE4AJndEL0KmQQoNpzjHquzdZIld7OWFql3KhMxHDqMOAFrvcmNw0lRwb/EPrEJtFUEMUFQIILKGTdYamwwXs5raSQSJqW0Cm4HL6eUNPo5tRKCJC1Jm2YBWEKv7KtOhOvWCqelwlclQIw2wtobj4+HSB9mqKV4dUnPkWY/CLsihbP7LbSlPjp1THa3fJDF3JDTA56vHS0VFWpYfZlJSCMpiCSG13meEirme06/WF94LB9tQ8TGbbLcLXJp0sucogTJU1NswwD/4Tl9YhtKimrScHeYkmzuBoM/nygQ7ZmD+IrzixG3pxt3h8h9IkfjdU2YU6mnS1qxhSepDZ55xuy9sIQgIO8QBds/Buo8IVVtdcxBQogghstdIy/sJAAOr+HOGc0lLSe3ZvU+05R/K3QWY84za2rSvdRNCQ2TnO+ofk8FSNrlAZCQALZD1tFh2+feQg+A+YhbHQ4Ta6Ofqa6Yd1SgEks4u/XWLaQqlgLTOcfhbD4ekbJ20k5yZZH8o+kQNVTK9qmQW4W+EOzLwT5MGrrFTLElLKcW6OW46QhPwXQbNch739I3f/AOJWclQPJavTeh009Cf+og8Xf6wJmb0NQz6fbBCcBBUbXPNybZPz6RbR7YSlV3IJzI9YO+66VWU5Qfj8MhEFdl0G6agG7sR88UPYMdZFNZttJcy2dntnm3GMydWhZdQDWsl7l+vKNKo7HqfEggn+f5ENGcezdTLDCW4AtcHxsb/1gVGc/JfBJO1ShLIQrPNyfC8XL28SMOFVw2eHm4jMqaeYkkMyr2U45ecDqx6nNsuI+UNIyzmi0zlBQYqs+r8ddMxGjJUVpJmr3DkH3jazHSMsuc3GgZj5+kVVNwCxLaX82yhijJp2ac7ApgAABZyA/idYAnpAJCSWPHh9YFXUzA27iDGwzHK2paLBPKvaAIOWEZNfOGhOTfKLZdKGy/XnCihSke8CTrl8yIUMLO3CMJZKW5pQGgyWrD7Sg5ysAIumJLFmfR4SE2Ds/IW8Iij03YOpAUu4Qpm4lvVn8ItFrkANwJhLp2G4B4lv/EQQAwgEkUSZqCDgctnkD6xLuQXseYc38zCnJdw+f4Uk+ZhpFOE6FrNk/rlAK2REgAufmfOGCXchZIys1jwgoy9AGH65RFMhN7G/Mt4DSFQHK9rNnlITUJ0ZK7aE2Vnxt4iOfr5ahhmDSyumhj0qophMQUKBKSCk30MedpkGWqZTzHxIs5yKTcacCIZRu9n6pQ3cVls3VvnHQSJJbeHwP/EeebNnKQvuybpIbmNG+Mei7MqhNQDZ8ldf6wPcVUyE7Z4VkUjqkGB1bMBsUji7N6iNYkDUDxhd8kZkQqQbcmOrYY0JtfOLRQLYpceMGzayWM1C9h1iP2yX+L0gpCklLkzhsEC6lPxYt8of7rlDMcfeN+F4O+9JP4n/AF1iB2gFpWJJBUAW3hnpxZ+kFF5A33UhP8P/AFKiH3ZKJ9ghtXPpEtpbTVI7sTAlfeEhPu7wAJBJJS7auMoupdtSZhKQtOIZpxB/i0VhYWwSZshD2xdQf6RUvYodkzC/MP6iOgBhu65CDxsef2crM2VNFwyh+U/IwNMlzE+0hQ6g/GOyEpjYeNornS16ENwI+cS4P0PM46VVrBso+caNPt2YPefqXjRrKWW2/LbiUj6XjLrdkJSkrSthnvD5i/pEtFZJh6O0rhlpB8PrFn2qkmA4pKP8oHqLxyvdqIxM44w8ibY/p4Cf4SCdry5CVBUsskO6dH0YxZSbEmLSFBcsOARiPHoDZuMDKohOGgw3AJZ+ItA0jaCk28HEVexz+GMpv0dHL7KrzC5ZPi3mBAVR2cnJ/ggiwdCnbVw9/SAfvVYO6tQHIwdJ7Szk5nF1gst/GjWxkztmKBI7ubbglX0hR1SO1gYOi/WFBkZ/ifZqy0kZqB8G+ZiaU+sMecOmLNyagOHrEDEnEO8IBmEO0ReILmGEBc/EwHVbVkSxiVMljqtP1iyYnGCFJBBBBBGYOYMZ0ns9ToumRKT0Ql/NodoKZk0+3Jy191TBKgSomcoLwByThByJHKBO02zKrEJ6koXhDK7t8TDUpOYF8o7OVSC73HP5DSAdpbUTTJKpjlPukan8PXhCb6oWO9nK7f2OpMuXVSVCZLYOpOj3fpz5jKB6msnmSpVMSJrAgABje4uOGUaGza6bMKlyqMiVNChMTjARMBDEgEBl8xY3fiMOjmFClSlYkFJNlBiA9if014qmmK00Ad3tleeIdVS0xJOwtqnOclPWaD8HgLaatomYvuTMVLFwoXADOQ7NYvGdMl7RPtLWGb2lgM9xmqNaf0Y2jpP7vbQJ365As1io/IRXN7MTfe2gW13T81RyapM4+3UIH805H+4wjsaav2Zne/8Abxq9RLb1h4v2GSOh/utI/ibQ/wBKfmuCKfZEyn/abNqxOb94glJJPIAMzaZxy8rsfWr9mlqDz7tYHqkRqbL7B7USrEiSZZ4rmJT/AOzwnF9sFJdHabJ/tDQsdzWS8JulQUHSeRBFvGK9pf2c0M897RzlUy1XATvS35B3HgW5QJUdhdoTkg1BpkkC68aiSBxwoILecaux/wCz6fJY/bcIdylCCR/qI+ETxwyrvlGRLoNvUXsYaqWMglQKm/lLKHkY1ZP9oyJZQmqSqUpWaVIUkpLAlwRzz+EdhSyBKsuctbZEgJHTjFe1qmjmJw1CZMxI0mBK/IF4PJ7HT6G2bt6ROTilzEKGu8A0aKJqTkQehjkKzbFAqUqRKlJUlQUlpEvIsQ4KBZQ0Lu8eTydnbVSWSirt+VXzEXGVg9uT6KiK0Ag59eEeFyPv1AcJntzSPhYwYjbW30h+6mtzlk+jvDsR7AaJLEWvyI+BjEmdk0OooUtClcwpJ8CxjiabtZtse1RqV/8AWpPyMFI/tB2iktM2fNfgELPqA0S4xYNJ8nRjY0xAKMQNs0sOlnJ4QIOzszXD5kfKMlfbxUwtN2VPUf8Askn1jU2d2yDFKdnViBmQJKm+EQ9P0VD+PDITNhTct0tzb4wLP2XPA/dqLagP8HjU/vzI96nq09ZEz/bGpsjbMqoO4ianmtBR/wCV/SIcGjVTOLKiLFwdQQYUekmUePqfrChUVkSaJJTCl9DEiYZAhChwmImACUUVtImagoWThVnhUUnN7ERblCvABgq7I0vGd/8Asv6wHM7ISwXl1VRLP87/AEjqQ8MpMPOXsMUcydj1aLJ2itvzSwo+ZVFA7O99apqZ84AvhfAl+LB46opD2EWgAjIQsmOkc4qs+yqSg/uVWQrRJ/CfkdYInbMp6xAWp0qSSAoNiHJ9UkNYiNaqpErSUqQFA2INxGIvs6UrKpCsAUBu3IDfhGJgOkJA1YqvshRqw94qcQHsJpQC/EIAeEdg7MljekIU3/VUpf8A5kwPU9k5k0grnqSA9kAOSWzJJybhqYgewEjVc088Q8/ZismR40EI2ts2T+7l06D+SUl/Nnh5vbyQBZR+HyEVyewNIPaC1dZi/kRGpTdmqWX7MiWOeEE+ZvCbfspQiujER21TNLSpUyaeQJHmbCNOTVVaxaShDnJSw/8ApBjXElI92w0EWotpElUjFXTVis5ktPRJUR8IDm0NYmwV3jOxfC+dmvl1jpleMIdYBOKfJzh7KpmAKmTZz2dPeMH19n5RanslSay8R/MpSj6mN1QfWGSgmAYJK2XJAAwBhYO5y6wWqWBp6RJYIiIl8/B4KAipA0AeI4uKRF1+MQWgHKHQDKAZ2EPYcIYIiKxAA+PlCK+UVtyhJLcIAJKUMoik8DCmEGKiBABMofT4Q0MZfSFDGEItEneI9YQOkMgshEDlDCE0IBwYRTCfnDYrwDHaHhARIJgAgBDvDkDKEEQAN8IeESYeCgFlCJiUOUwqAgwhMYRhzpBQDmGBhx1h1HlABFodMMIUMBGGxHSEWh3gAqWq+R8obFFuIRHC/wDSCgItEgkRHEBxiXePpAAtLxUsnhFhLRFJgAqSfKJFPOJrZ4WCChlaJZubQ5liHKIh+mgAYqTqpI8oURZOoDwoBbliDl0ixOcKFDAdOfnDg/D6woUACTrECbeMNCgAvEI/WFChAWNl0ERUIUKGxESMugiRhQoBkwPnEtIUKGSVj9ecIiFCiSkKZmOsSGcKFDAiv9eUUA7v65woUIa4Ej2j+tYmD+vCFCgAZX68jEF6eMKFAImvTpDSteohQoYyNQb+B+MUqN/H5QoUAIio/OLpZ3R4QoUCGxPeHHz+ZhoUMQPOUXNzChQoZR//2Q=="/>
          <p:cNvSpPr>
            <a:spLocks noChangeAspect="1" noChangeArrowheads="1"/>
          </p:cNvSpPr>
          <p:nvPr/>
        </p:nvSpPr>
        <p:spPr bwMode="auto">
          <a:xfrm>
            <a:off x="613833" y="1603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6" descr="http://upload.wikimedia.org/wikipedia/commons/0/0e/Pecos-pueblo-mission-churc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53" y="2148715"/>
            <a:ext cx="1958311" cy="110063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nygeo.org/saratog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41" y="3657601"/>
            <a:ext cx="2051540" cy="1066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Haleakala Cra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105025"/>
            <a:ext cx="1905000" cy="107632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upload.wikimedia.org/wikipedia/commons/b/b9/North_valley_trail_pwfp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351" y="5242727"/>
            <a:ext cx="1958311" cy="9889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2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What is the best outcome for $30 million?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3149600" cy="86836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2 projects </a:t>
            </a:r>
          </a:p>
          <a:p>
            <a:pPr algn="ctr"/>
            <a:r>
              <a:rPr lang="en-US" dirty="0" smtClean="0"/>
              <a:t>43,477 acres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3454401" y="1295400"/>
            <a:ext cx="8132233" cy="63976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12 projects, 72,561 acres</a:t>
            </a:r>
          </a:p>
          <a:p>
            <a:pPr algn="ctr"/>
            <a:r>
              <a:rPr lang="en-US" dirty="0" smtClean="0"/>
              <a:t>(67% increase in acres)</a:t>
            </a:r>
            <a:endParaRPr lang="en-US" dirty="0"/>
          </a:p>
        </p:txBody>
      </p:sp>
      <p:pic>
        <p:nvPicPr>
          <p:cNvPr id="1028" name="Picture 4" descr="File:Everglades National Park cypress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110" y="3647525"/>
            <a:ext cx="2002601" cy="10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upload.wikimedia.org/wikipedia/commons/0/0e/Pecos-pueblo-mission-churc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3" y="3661314"/>
            <a:ext cx="1958311" cy="110063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www.nygeo.org/saratog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61" y="5185315"/>
            <a:ext cx="2051540" cy="1066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aleakala Cra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99" y="2161127"/>
            <a:ext cx="1905000" cy="107632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graceamazing.files.wordpress.com/2008/09/mojave-01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843" y="3692770"/>
            <a:ext cx="1861456" cy="1047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://upload.wikimedia.org/wikipedia/commons/b/b9/North_valley_trail_pwfp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5313902"/>
            <a:ext cx="1890285" cy="9545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AINTED DESERT BADLAND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28" y="2135750"/>
            <a:ext cx="1905000" cy="107632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://upload.wikimedia.org/wikipedia/commons/e/e2/Mission_San_Jos%C3%A9_San_Antoni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0" y="3647525"/>
            <a:ext cx="1904999" cy="107156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hikercentral.com/parks/samo/pic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84" y="5243567"/>
            <a:ext cx="1905000" cy="106679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-Schoodic2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192530"/>
            <a:ext cx="1905000" cy="1066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encrypted-tbn3.gstatic.com/images?q=tbn:ANd9GcRWf2PPJQLXay-H3YDoEIX2T1h7f90CUkAgbncWD3OeZfz2Bz1tXdWo8RZP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118"/>
          <a:stretch/>
        </p:blipFill>
        <p:spPr bwMode="auto">
          <a:xfrm>
            <a:off x="9948405" y="3705702"/>
            <a:ext cx="1938795" cy="10874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www.backpacker.com/media/originals/AppalachianTrailVT140toKentPond56798.jpe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405" y="5234026"/>
            <a:ext cx="1938795" cy="109057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3454400" y="2192529"/>
            <a:ext cx="0" cy="4059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http://images.nationalgeographic.com/wpf/media-live/photos/000/237/cache/slosh-big-cypress_23766_600x45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800" y="2210792"/>
            <a:ext cx="1935429" cy="108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images.nationalgeographic.com/wpf/media-live/photos/000/237/cache/slosh-big-cypress_23766_600x45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4960" y="2170652"/>
            <a:ext cx="1935429" cy="108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10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9166" y="304800"/>
            <a:ext cx="8741834" cy="1630363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Is protecting the Last Great Places without considering cost </a:t>
            </a:r>
            <a:r>
              <a:rPr lang="en-US" sz="4000" u="sng" dirty="0" smtClean="0"/>
              <a:t>always</a:t>
            </a:r>
            <a:r>
              <a:rPr lang="en-US" sz="4000" dirty="0" smtClean="0"/>
              <a:t> the best idea?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5000" y="2675466"/>
            <a:ext cx="7725833" cy="437303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if lots of money is wasted along the way?</a:t>
            </a:r>
          </a:p>
          <a:p>
            <a:endParaRPr lang="en-US" sz="3200" dirty="0"/>
          </a:p>
          <a:p>
            <a:r>
              <a:rPr lang="en-US" sz="3200" dirty="0" smtClean="0"/>
              <a:t>Could this money be invested in other projects that better improve the environment?</a:t>
            </a:r>
            <a:endParaRPr lang="en-US" sz="3200" dirty="0"/>
          </a:p>
        </p:txBody>
      </p:sp>
      <p:pic>
        <p:nvPicPr>
          <p:cNvPr id="6" name="Picture 2" descr="http://www.khammamrealty.com/wp-content/uploads/2013/05/Land-for-sa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167" y="317500"/>
            <a:ext cx="257386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newenglandpeddler.com/wp-content/themes/shopperpress/thumbs/LastGreatPlac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867" y="2034937"/>
            <a:ext cx="3276600" cy="46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7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88999" y="0"/>
            <a:ext cx="10583333" cy="1756833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Is protecting the Last Great Places without </a:t>
            </a:r>
            <a:r>
              <a:rPr lang="en-US" dirty="0" smtClean="0"/>
              <a:t>considering cost </a:t>
            </a:r>
            <a:r>
              <a:rPr lang="en-US" u="sng" dirty="0" smtClean="0"/>
              <a:t>always</a:t>
            </a:r>
            <a:r>
              <a:rPr lang="en-US" dirty="0" smtClean="0"/>
              <a:t> </a:t>
            </a:r>
            <a:r>
              <a:rPr lang="en-US" dirty="0"/>
              <a:t>the best idea?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13832" y="1816099"/>
            <a:ext cx="11260667" cy="8382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Budgeted $240 for wine for Thanksgiving and following weekend with friends and family.  </a:t>
            </a:r>
          </a:p>
        </p:txBody>
      </p:sp>
      <p:pic>
        <p:nvPicPr>
          <p:cNvPr id="6" name="Picture 4" descr="http://www.kosherwino.com/wp-content/uploads/2011/02/wine-rating-char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68" y="2615735"/>
            <a:ext cx="6146834" cy="397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blogs-images.forbes.com/larryolmsted/files/2012/11/WineSpectatorTop1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67" y="2728243"/>
            <a:ext cx="3026833" cy="397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93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19666" y="292100"/>
            <a:ext cx="5183188" cy="2057400"/>
          </a:xfrm>
        </p:spPr>
        <p:txBody>
          <a:bodyPr>
            <a:noAutofit/>
          </a:bodyPr>
          <a:lstStyle/>
          <a:p>
            <a:r>
              <a:rPr lang="en-US" sz="4800" dirty="0" smtClean="0"/>
              <a:t>What is the best outcome for $240?</a:t>
            </a:r>
            <a:endParaRPr lang="en-US" sz="4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1" t="20045" r="33760" b="67548"/>
          <a:stretch/>
        </p:blipFill>
        <p:spPr bwMode="auto">
          <a:xfrm>
            <a:off x="5693833" y="156631"/>
            <a:ext cx="6458768" cy="164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77669" y="934673"/>
            <a:ext cx="372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Benefit Targeting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9" name="Picture 8" descr="http://www.kosherwino.com/wp-content/uploads/2011/02/wine-rating-chart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66" y="2675613"/>
            <a:ext cx="5609167" cy="362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7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19666" y="292100"/>
            <a:ext cx="5183188" cy="2057400"/>
          </a:xfrm>
        </p:spPr>
        <p:txBody>
          <a:bodyPr>
            <a:noAutofit/>
          </a:bodyPr>
          <a:lstStyle/>
          <a:p>
            <a:r>
              <a:rPr lang="en-US" sz="4800" dirty="0" smtClean="0"/>
              <a:t>What is the best outcome for $240?</a:t>
            </a:r>
            <a:endParaRPr lang="en-US" sz="4800" dirty="0"/>
          </a:p>
        </p:txBody>
      </p:sp>
      <p:pic>
        <p:nvPicPr>
          <p:cNvPr id="9" name="Picture 8" descr="http://www.kosherwino.com/wp-content/uploads/2011/02/wine-rating-char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66" y="2675613"/>
            <a:ext cx="5609167" cy="362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0" t="20045" r="34029" b="53607"/>
          <a:stretch/>
        </p:blipFill>
        <p:spPr bwMode="auto">
          <a:xfrm>
            <a:off x="5787821" y="27820"/>
            <a:ext cx="6404179" cy="352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77669" y="680673"/>
            <a:ext cx="372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Benefit Targeting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87267" y="2674573"/>
            <a:ext cx="372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0000FF"/>
                </a:solidFill>
              </a:rPr>
              <a:t>Optimization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6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5666" y="0"/>
            <a:ext cx="6011333" cy="2540000"/>
          </a:xfrm>
        </p:spPr>
        <p:txBody>
          <a:bodyPr>
            <a:noAutofit/>
          </a:bodyPr>
          <a:lstStyle/>
          <a:p>
            <a:r>
              <a:rPr lang="en-US" sz="4800" dirty="0"/>
              <a:t>What is the best outcome for $240?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6800" y="892341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Benefit Targeting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2036" y="2209800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Optimization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53600" y="3581400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Cost Targeting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1" t="20045" r="34046" b="10842"/>
          <a:stretch/>
        </p:blipFill>
        <p:spPr bwMode="auto">
          <a:xfrm>
            <a:off x="6836833" y="0"/>
            <a:ext cx="4699001" cy="679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www.kosherwino.com/wp-content/uploads/2011/02/wine-rating-chart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99" y="2878667"/>
            <a:ext cx="5000670" cy="323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79835" y="596006"/>
            <a:ext cx="372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Benefit Targeting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9597" y="1849073"/>
            <a:ext cx="372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0000FF"/>
                </a:solidFill>
              </a:rPr>
              <a:t>Optimization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50767" y="3711739"/>
            <a:ext cx="3729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0000FF"/>
                </a:solidFill>
              </a:rPr>
              <a:t>Cost Targeting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2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7334" y="338666"/>
            <a:ext cx="10972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Yosemite, California</a:t>
            </a:r>
            <a:br>
              <a:rPr lang="en-US" dirty="0" smtClean="0"/>
            </a:br>
            <a:r>
              <a:rPr lang="en-US" dirty="0" smtClean="0"/>
              <a:t>751,266 acres (1890)</a:t>
            </a:r>
            <a:br>
              <a:rPr lang="en-US" dirty="0" smtClean="0"/>
            </a:br>
            <a:r>
              <a:rPr lang="en-US" i="1" dirty="0" smtClean="0"/>
              <a:t>1</a:t>
            </a:r>
            <a:r>
              <a:rPr lang="en-US" i="1" baseline="30000" dirty="0" smtClean="0"/>
              <a:t>st</a:t>
            </a:r>
            <a:r>
              <a:rPr lang="en-US" i="1" dirty="0" smtClean="0"/>
              <a:t> National Park</a:t>
            </a:r>
            <a:endParaRPr lang="en-US" dirty="0"/>
          </a:p>
        </p:txBody>
      </p:sp>
      <p:pic>
        <p:nvPicPr>
          <p:cNvPr id="19458" name="Picture 2" descr="File:YosemitePark2 amk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84" y="1799168"/>
            <a:ext cx="10903652" cy="489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69100" y="5499102"/>
            <a:ext cx="4876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59 National Parks in 27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51.9 million acres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More than 32 ‘</a:t>
            </a:r>
            <a:r>
              <a:rPr lang="en-US" sz="2400" dirty="0" err="1" smtClean="0">
                <a:solidFill>
                  <a:schemeClr val="bg1"/>
                </a:solidFill>
              </a:rPr>
              <a:t>Delawares</a:t>
            </a:r>
            <a:r>
              <a:rPr lang="en-US" sz="2400" dirty="0" smtClean="0">
                <a:solidFill>
                  <a:schemeClr val="bg1"/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2800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8000" y="0"/>
            <a:ext cx="11684000" cy="1989667"/>
          </a:xfrm>
        </p:spPr>
        <p:txBody>
          <a:bodyPr>
            <a:noAutofit/>
          </a:bodyPr>
          <a:lstStyle/>
          <a:p>
            <a:pPr algn="ctr"/>
            <a:r>
              <a:rPr lang="en-US" sz="2400" cap="small" dirty="0" smtClean="0"/>
              <a:t/>
            </a:r>
            <a:br>
              <a:rPr lang="en-US" sz="2400" cap="small" dirty="0" smtClean="0"/>
            </a:br>
            <a:r>
              <a:rPr lang="en-US" sz="4000" cap="small" dirty="0" smtClean="0"/>
              <a:t>America’s Best Idea Expands</a:t>
            </a:r>
            <a:r>
              <a:rPr lang="en-US" sz="2400" cap="small" dirty="0" smtClean="0"/>
              <a:t/>
            </a:r>
            <a:br>
              <a:rPr lang="en-US" sz="2400" cap="small" dirty="0" smtClean="0"/>
            </a:br>
            <a:r>
              <a:rPr lang="en-US" sz="2400" dirty="0"/>
              <a:t>National Wilderness </a:t>
            </a:r>
            <a:r>
              <a:rPr lang="en-US" sz="2400" dirty="0" smtClean="0"/>
              <a:t>areas (756 total, ~110 million acres)</a:t>
            </a:r>
            <a:br>
              <a:rPr lang="en-US" sz="2400" dirty="0" smtClean="0"/>
            </a:br>
            <a:r>
              <a:rPr lang="en-US" sz="2400" dirty="0" smtClean="0"/>
              <a:t>National Monuments (108 total)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800" i="1" dirty="0" smtClean="0"/>
              <a:t>First State National Park, Delaware – 2014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Picture 4" descr="http://www.conservationfund.org/wp-content/uploads/2013/03/Delaware-woodlawn-hay-bales-Jim-Graham-390x260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35" y="2074333"/>
            <a:ext cx="9440332" cy="47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78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125"/>
            <a:ext cx="12192000" cy="774700"/>
          </a:xfrm>
        </p:spPr>
        <p:txBody>
          <a:bodyPr>
            <a:noAutofit/>
          </a:bodyPr>
          <a:lstStyle/>
          <a:p>
            <a:pPr algn="ctr"/>
            <a:r>
              <a:rPr lang="en-US" cap="small" dirty="0" smtClean="0"/>
              <a:t>America’s Best Idea Expands </a:t>
            </a:r>
            <a:r>
              <a:rPr lang="en-US" sz="3200" cap="small" dirty="0" smtClean="0"/>
              <a:t/>
            </a:r>
            <a:br>
              <a:rPr lang="en-US" sz="3200" cap="small" dirty="0" smtClean="0"/>
            </a:br>
            <a:r>
              <a:rPr lang="en-US" sz="3200" i="1" dirty="0" smtClean="0"/>
              <a:t>UNESCO World Heritage Sites (981 worldwide)</a:t>
            </a:r>
            <a:endParaRPr lang="en-US" sz="3200" i="1" dirty="0"/>
          </a:p>
        </p:txBody>
      </p:sp>
      <p:pic>
        <p:nvPicPr>
          <p:cNvPr id="7" name="Picture 2" descr="http://admin.gateofturkey.com/api/data/GetHeaderImage/802/9a-g%C3%B6reme%20kapadoky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06" y="1239421"/>
            <a:ext cx="4744061" cy="35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3.bp.blogspot.com/-SVZ0YAGgv_A/UWUlMXLJQZI/AAAAAAAAANw/NAxvSTvToNc/s1600/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97" y="1272642"/>
            <a:ext cx="3385889" cy="33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argentinawanderer.com/wp-content/uploads/2013/01/Iguazu-Waterfalls-en.wikipedia.org_-600x39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67" y="3528910"/>
            <a:ext cx="4910667" cy="326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92666" y="274638"/>
            <a:ext cx="11192933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Great Smoky Mountains </a:t>
            </a:r>
            <a:br>
              <a:rPr lang="en-US" dirty="0" smtClean="0"/>
            </a:br>
            <a:r>
              <a:rPr lang="en-US" sz="3600" dirty="0" smtClean="0"/>
              <a:t>North Carolina, Tennessee – 521,490 acres (1934)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i="1" dirty="0" smtClean="0"/>
              <a:t>Most visited – more than 9 million visitors annually</a:t>
            </a:r>
            <a:endParaRPr lang="en-US" sz="3100" dirty="0"/>
          </a:p>
        </p:txBody>
      </p:sp>
      <p:pic>
        <p:nvPicPr>
          <p:cNvPr id="20482" name="Picture 2" descr="File:Fall at Oconaluftee Overlook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80633"/>
            <a:ext cx="8636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01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67832" y="274638"/>
            <a:ext cx="10714567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Wrangell-St. Elias, Alaska</a:t>
            </a:r>
            <a:br>
              <a:rPr lang="en-US" sz="3600" dirty="0" smtClean="0"/>
            </a:br>
            <a:r>
              <a:rPr lang="en-US" sz="3600" dirty="0" smtClean="0"/>
              <a:t>8,323,148 acres (1980)</a:t>
            </a:r>
            <a:br>
              <a:rPr lang="en-US" sz="3600" dirty="0" smtClean="0"/>
            </a:br>
            <a:r>
              <a:rPr lang="en-US" sz="3600" i="1" dirty="0"/>
              <a:t>L</a:t>
            </a:r>
            <a:r>
              <a:rPr lang="en-US" sz="3600" i="1" dirty="0" smtClean="0"/>
              <a:t>arger than 8 states</a:t>
            </a:r>
            <a:endParaRPr lang="en-US" sz="3600" dirty="0"/>
          </a:p>
        </p:txBody>
      </p:sp>
      <p:pic>
        <p:nvPicPr>
          <p:cNvPr id="4" name="Picture 2" descr="File:MountJarv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834" y="1634066"/>
            <a:ext cx="7495670" cy="51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4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40832" y="238124"/>
            <a:ext cx="10985501" cy="774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Hot Springs, Arkansas</a:t>
            </a:r>
            <a:br>
              <a:rPr lang="en-US" dirty="0" smtClean="0"/>
            </a:br>
            <a:r>
              <a:rPr lang="en-US" dirty="0" smtClean="0"/>
              <a:t>5,550 acres (1921)</a:t>
            </a:r>
            <a:endParaRPr lang="en-US" dirty="0"/>
          </a:p>
        </p:txBody>
      </p:sp>
      <p:pic>
        <p:nvPicPr>
          <p:cNvPr id="3074" name="Picture 2" descr="http://images.nationalgeographic.com/wpf/media-live/photos/000/041/cache/amearrdr60041-hot-springs_4151_600x450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33" y="1303867"/>
            <a:ext cx="9384828" cy="527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85332" y="111125"/>
            <a:ext cx="9476317" cy="7747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Acadia, Maine – 47,390 acres (1919)</a:t>
            </a:r>
            <a:r>
              <a:rPr lang="en-US" dirty="0"/>
              <a:t> </a:t>
            </a:r>
          </a:p>
        </p:txBody>
      </p:sp>
      <p:pic>
        <p:nvPicPr>
          <p:cNvPr id="18434" name="Picture 2" descr="File:Image-Schoodic2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6" y="1080601"/>
            <a:ext cx="10025062" cy="562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EC Final" id="{6D5C0D4E-686E-4FF2-836B-47B1FA62D1BC}" vid="{F622C1B2-A808-4B52-819C-88E430BA9E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APEC Final[1]</Template>
  <TotalTime>296</TotalTime>
  <Words>453</Words>
  <Application>Microsoft Office PowerPoint</Application>
  <PresentationFormat>Widescreen</PresentationFormat>
  <Paragraphs>132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Garamond</vt:lpstr>
      <vt:lpstr>Times New Roman</vt:lpstr>
      <vt:lpstr>Theme3</vt:lpstr>
      <vt:lpstr>APEC 100 Sustainable Development</vt:lpstr>
      <vt:lpstr>PowerPoint Presentation</vt:lpstr>
      <vt:lpstr>Yosemite, California 751,266 acres (1890) 1st National Park</vt:lpstr>
      <vt:lpstr> America’s Best Idea Expands National Wilderness areas (756 total, ~110 million acres) National Monuments (108 total)  First State National Park, Delaware – 2014 </vt:lpstr>
      <vt:lpstr>America’s Best Idea Expands  UNESCO World Heritage Sites (981 worldwide)</vt:lpstr>
      <vt:lpstr>Great Smoky Mountains  North Carolina, Tennessee – 521,490 acres (1934) Most visited – more than 9 million visitors annually</vt:lpstr>
      <vt:lpstr>Wrangell-St. Elias, Alaska 8,323,148 acres (1980) Larger than 8 states</vt:lpstr>
      <vt:lpstr>Hot Springs, Arkansas 5,550 acres (1921)</vt:lpstr>
      <vt:lpstr>Acadia, Maine – 47,390 acres (1919) </vt:lpstr>
      <vt:lpstr>Zion, Utah – 146,598 acres (1919)</vt:lpstr>
      <vt:lpstr>Hawaii Volcanoes, Hawaii 323,431 acres (1916)</vt:lpstr>
      <vt:lpstr>Yellowstone  Wyoming, Montana, Idaho  2,219,791 acres (1872)</vt:lpstr>
      <vt:lpstr>Grand Canyon, Arizona  1,217,403 acres (1919)</vt:lpstr>
      <vt:lpstr>Rocky Mountain, Colorado  265,828 acres (1915)</vt:lpstr>
      <vt:lpstr>Everglades, Florida 1,508,538 acres (1934)</vt:lpstr>
      <vt:lpstr>Biscayne, Florida  172,924 acres (1980)</vt:lpstr>
      <vt:lpstr>U.S. Virgin Islands  14,689 acres (1956)</vt:lpstr>
      <vt:lpstr>Heritage of America’s Best Idea</vt:lpstr>
      <vt:lpstr>National Park Service - Federal Land Acquisition FY2012 National Priority List 34 projects, ~93,000 acres, ~$110 million (Thank you to Will Allen and The Conservation Fund for pointing out example) </vt:lpstr>
      <vt:lpstr>National Park Service  Federal Land Acquisition FY2012 National Priority List</vt:lpstr>
      <vt:lpstr>What projects could have been funded for that $25,000,000?</vt:lpstr>
      <vt:lpstr>What projects could have been funded for that $25,000,000?</vt:lpstr>
      <vt:lpstr>What is the best outcome for $30 million?</vt:lpstr>
      <vt:lpstr>Is protecting the Last Great Places without considering cost always the best idea?</vt:lpstr>
      <vt:lpstr>Is protecting the Last Great Places without considering cost always the best idea?</vt:lpstr>
      <vt:lpstr>What is the best outcome for $240?</vt:lpstr>
      <vt:lpstr>What is the best outcome for $240?</vt:lpstr>
      <vt:lpstr>What is the best outcome for $240?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 Messer</dc:creator>
  <cp:lastModifiedBy>Kent Messer</cp:lastModifiedBy>
  <cp:revision>23</cp:revision>
  <dcterms:created xsi:type="dcterms:W3CDTF">2016-08-11T13:37:55Z</dcterms:created>
  <dcterms:modified xsi:type="dcterms:W3CDTF">2017-01-03T02:07:57Z</dcterms:modified>
</cp:coreProperties>
</file>